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5143500" cx="9144000"/>
  <p:notesSz cx="6858000" cy="9144000"/>
  <p:embeddedFontLst>
    <p:embeddedFont>
      <p:font typeface="Oxygen"/>
      <p:regular r:id="rId46"/>
      <p:bold r:id="rId47"/>
    </p:embeddedFont>
    <p:embeddedFont>
      <p:font typeface="Nixie One"/>
      <p:regular r:id="rId48"/>
    </p:embeddedFont>
    <p:embeddedFont>
      <p:font typeface="Varela Round"/>
      <p:regular r:id="rId49"/>
    </p:embeddedFont>
    <p:embeddedFont>
      <p:font typeface="Shadows Into Light"/>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Oxygen-regular.fntdata"/><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ixieOne-regular.fntdata"/><Relationship Id="rId47" Type="http://schemas.openxmlformats.org/officeDocument/2006/relationships/font" Target="fonts/Oxygen-bold.fntdata"/><Relationship Id="rId49" Type="http://schemas.openxmlformats.org/officeDocument/2006/relationships/font" Target="fonts/VarelaRoun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schemas.openxmlformats.org/officeDocument/2006/relationships/font" Target="fonts/ShadowsIntoLight-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ed458aa2d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ed458aa2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8ed458aa2d_0_1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8ed458aa2d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8ed458aa2d_0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8ed458aa2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8df2d83a85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8df2d83a8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8ed458aa2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8ed458aa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8ed458aa2d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8ed458aa2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8ed458aa2d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8ed458aa2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8ed458aa2d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8ed458aa2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8ed458aa2d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8ed458aa2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ed458aa2d_0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8ed458aa2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8ed458aa2d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8ed458aa2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8ed458aa2d_0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8ed458aa2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8ed458aa2d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8ed458aa2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8ed458aa2d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8ed458aa2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8ed458aa2d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8ed458aa2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8ed458aa2d_0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8ed458aa2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8ed458aa2d_0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8ed458aa2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df2d83a85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df2d83a8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8df2d83a85_0_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8df2d83a8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8df2d83a85_0_1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8df2d83a8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8df2d83a85_0_1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8df2d83a8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8df2d83a85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8df2d83a8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8df2d83a85_0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8df2d83a85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8df2d83a85_0_1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8df2d83a85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8ed458aa2d_0_1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8ed458aa2d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8d5353303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8d535330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8df2d83a85_0_1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8df2d83a8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8ed458aa2d_0_1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8ed458aa2d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df2d83a85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df2d83a8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df2d83a85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df2d83a8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8df2d83a85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8df2d83a8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df2d83a85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df2d83a8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255425" y="1991825"/>
            <a:ext cx="46332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3" name="Google Shape;13;p2"/>
          <p:cNvSpPr/>
          <p:nvPr/>
        </p:nvSpPr>
        <p:spPr>
          <a:xfrm>
            <a:off x="267550" y="-886750"/>
            <a:ext cx="2347200" cy="2347200"/>
          </a:xfrm>
          <a:prstGeom prst="donut">
            <a:avLst>
              <a:gd fmla="val 29778"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752750" y="3465100"/>
            <a:ext cx="2284200" cy="2284200"/>
          </a:xfrm>
          <a:prstGeom prst="donut">
            <a:avLst>
              <a:gd fmla="val 11909"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76550" y="4217275"/>
            <a:ext cx="1207800" cy="12078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13975" y="695900"/>
            <a:ext cx="871500" cy="8715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22175" y="2933250"/>
            <a:ext cx="1177500" cy="11775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150075" y="708300"/>
            <a:ext cx="846600" cy="846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8204500" y="3898800"/>
            <a:ext cx="447000" cy="447000"/>
          </a:xfrm>
          <a:prstGeom prst="donut">
            <a:avLst>
              <a:gd fmla="val 18608"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100425" y="-196925"/>
            <a:ext cx="741600" cy="74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8333725" y="44825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741750" y="4449750"/>
            <a:ext cx="397500" cy="3975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164200" y="4277700"/>
            <a:ext cx="741600" cy="7416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8077475" y="224125"/>
            <a:ext cx="304800" cy="3048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a:off x="8449000" y="224125"/>
            <a:ext cx="794400" cy="794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188"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6"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ph type="ctrTitle"/>
          </p:nvPr>
        </p:nvSpPr>
        <p:spPr>
          <a:xfrm>
            <a:off x="1773750" y="2421550"/>
            <a:ext cx="55965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9" name="Google Shape;29;p3"/>
          <p:cNvSpPr txBox="1"/>
          <p:nvPr>
            <p:ph idx="1" type="subTitle"/>
          </p:nvPr>
        </p:nvSpPr>
        <p:spPr>
          <a:xfrm>
            <a:off x="1773750" y="3449654"/>
            <a:ext cx="55965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A1BECC"/>
              </a:buClr>
              <a:buSzPts val="2400"/>
              <a:buNone/>
              <a:defRPr b="1">
                <a:solidFill>
                  <a:srgbClr val="A1BECC"/>
                </a:solidFill>
              </a:defRPr>
            </a:lvl1pPr>
            <a:lvl2pPr lvl="1" rtl="0" algn="ctr">
              <a:spcBef>
                <a:spcPts val="0"/>
              </a:spcBef>
              <a:spcAft>
                <a:spcPts val="0"/>
              </a:spcAft>
              <a:buClr>
                <a:srgbClr val="A1BECC"/>
              </a:buClr>
              <a:buSzPts val="3000"/>
              <a:buNone/>
              <a:defRPr b="1" sz="3000">
                <a:solidFill>
                  <a:srgbClr val="A1BECC"/>
                </a:solidFill>
              </a:defRPr>
            </a:lvl2pPr>
            <a:lvl3pPr lvl="2" rtl="0" algn="ctr">
              <a:spcBef>
                <a:spcPts val="0"/>
              </a:spcBef>
              <a:spcAft>
                <a:spcPts val="0"/>
              </a:spcAft>
              <a:buClr>
                <a:srgbClr val="A1BECC"/>
              </a:buClr>
              <a:buSzPts val="3000"/>
              <a:buNone/>
              <a:defRPr b="1" sz="3000">
                <a:solidFill>
                  <a:srgbClr val="A1BECC"/>
                </a:solidFill>
              </a:defRPr>
            </a:lvl3pPr>
            <a:lvl4pPr lvl="3" rtl="0" algn="ctr">
              <a:spcBef>
                <a:spcPts val="0"/>
              </a:spcBef>
              <a:spcAft>
                <a:spcPts val="0"/>
              </a:spcAft>
              <a:buClr>
                <a:srgbClr val="A1BECC"/>
              </a:buClr>
              <a:buSzPts val="3000"/>
              <a:buNone/>
              <a:defRPr b="1" sz="3000">
                <a:solidFill>
                  <a:srgbClr val="A1BECC"/>
                </a:solidFill>
              </a:defRPr>
            </a:lvl4pPr>
            <a:lvl5pPr lvl="4" rtl="0" algn="ctr">
              <a:spcBef>
                <a:spcPts val="0"/>
              </a:spcBef>
              <a:spcAft>
                <a:spcPts val="0"/>
              </a:spcAft>
              <a:buClr>
                <a:srgbClr val="A1BECC"/>
              </a:buClr>
              <a:buSzPts val="3000"/>
              <a:buNone/>
              <a:defRPr b="1" sz="3000">
                <a:solidFill>
                  <a:srgbClr val="A1BECC"/>
                </a:solidFill>
              </a:defRPr>
            </a:lvl5pPr>
            <a:lvl6pPr lvl="5" rtl="0" algn="ctr">
              <a:spcBef>
                <a:spcPts val="0"/>
              </a:spcBef>
              <a:spcAft>
                <a:spcPts val="0"/>
              </a:spcAft>
              <a:buClr>
                <a:srgbClr val="A1BECC"/>
              </a:buClr>
              <a:buSzPts val="3000"/>
              <a:buNone/>
              <a:defRPr b="1" sz="3000">
                <a:solidFill>
                  <a:srgbClr val="A1BECC"/>
                </a:solidFill>
              </a:defRPr>
            </a:lvl6pPr>
            <a:lvl7pPr lvl="6" rtl="0" algn="ctr">
              <a:spcBef>
                <a:spcPts val="0"/>
              </a:spcBef>
              <a:spcAft>
                <a:spcPts val="0"/>
              </a:spcAft>
              <a:buClr>
                <a:srgbClr val="A1BECC"/>
              </a:buClr>
              <a:buSzPts val="3000"/>
              <a:buNone/>
              <a:defRPr b="1" sz="3000">
                <a:solidFill>
                  <a:srgbClr val="A1BECC"/>
                </a:solidFill>
              </a:defRPr>
            </a:lvl7pPr>
            <a:lvl8pPr lvl="7" rtl="0" algn="ctr">
              <a:spcBef>
                <a:spcPts val="0"/>
              </a:spcBef>
              <a:spcAft>
                <a:spcPts val="0"/>
              </a:spcAft>
              <a:buClr>
                <a:srgbClr val="A1BECC"/>
              </a:buClr>
              <a:buSzPts val="3000"/>
              <a:buNone/>
              <a:defRPr b="1" sz="3000">
                <a:solidFill>
                  <a:srgbClr val="A1BECC"/>
                </a:solidFill>
              </a:defRPr>
            </a:lvl8pPr>
            <a:lvl9pPr lvl="8" rtl="0" algn="ctr">
              <a:spcBef>
                <a:spcPts val="0"/>
              </a:spcBef>
              <a:spcAft>
                <a:spcPts val="0"/>
              </a:spcAft>
              <a:buClr>
                <a:srgbClr val="A1BECC"/>
              </a:buClr>
              <a:buSzPts val="3000"/>
              <a:buNone/>
              <a:defRPr b="1" sz="3000">
                <a:solidFill>
                  <a:srgbClr val="A1BECC"/>
                </a:solidFill>
              </a:defRPr>
            </a:lvl9pPr>
          </a:lstStyle>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7630150" y="2469625"/>
            <a:ext cx="2347200" cy="2347200"/>
          </a:xfrm>
          <a:prstGeom prst="donut">
            <a:avLst>
              <a:gd fmla="val 29778"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231175" y="-571700"/>
            <a:ext cx="2284200" cy="2284200"/>
          </a:xfrm>
          <a:prstGeom prst="donut">
            <a:avLst>
              <a:gd fmla="val 11909"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8065925" y="-295450"/>
            <a:ext cx="1207800" cy="12078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072325" y="4494725"/>
            <a:ext cx="993600" cy="9933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370250" y="780100"/>
            <a:ext cx="932400" cy="9324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180500" y="3300000"/>
            <a:ext cx="586800" cy="5868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598175" y="-204700"/>
            <a:ext cx="1550100" cy="15501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6"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4308288" y="-1078650"/>
            <a:ext cx="2347200" cy="2347200"/>
          </a:xfrm>
          <a:prstGeom prst="donut">
            <a:avLst>
              <a:gd fmla="val 17100"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txBox="1"/>
          <p:nvPr>
            <p:ph idx="1" type="body"/>
          </p:nvPr>
        </p:nvSpPr>
        <p:spPr>
          <a:xfrm>
            <a:off x="1880850" y="1920300"/>
            <a:ext cx="5382300" cy="20796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52" name="Google Shape;52;p4"/>
          <p:cNvSpPr txBox="1"/>
          <p:nvPr/>
        </p:nvSpPr>
        <p:spPr>
          <a:xfrm>
            <a:off x="3593400" y="781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442225" y="3999900"/>
            <a:ext cx="1695900" cy="1695900"/>
          </a:xfrm>
          <a:prstGeom prst="donut">
            <a:avLst>
              <a:gd fmla="val 10084"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550525" y="710300"/>
            <a:ext cx="481500" cy="481800"/>
          </a:xfrm>
          <a:prstGeom prst="donut">
            <a:avLst>
              <a:gd fmla="val 3727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8050675" y="2042175"/>
            <a:ext cx="1520100" cy="1520100"/>
          </a:xfrm>
          <a:prstGeom prst="donut">
            <a:avLst>
              <a:gd fmla="val 5022"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7969775" y="3713850"/>
            <a:ext cx="597900" cy="598200"/>
          </a:xfrm>
          <a:prstGeom prst="donut">
            <a:avLst>
              <a:gd fmla="val 43984"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4"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67" name="Google Shape;67;p5"/>
          <p:cNvSpPr txBox="1"/>
          <p:nvPr>
            <p:ph idx="1" type="body"/>
          </p:nvPr>
        </p:nvSpPr>
        <p:spPr>
          <a:xfrm>
            <a:off x="2935875" y="1525758"/>
            <a:ext cx="5275500" cy="27861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68" name="Google Shape;68;p5"/>
          <p:cNvSpPr/>
          <p:nvPr/>
        </p:nvSpPr>
        <p:spPr>
          <a:xfrm>
            <a:off x="259925" y="-206300"/>
            <a:ext cx="2347200" cy="2347200"/>
          </a:xfrm>
          <a:prstGeom prst="donut">
            <a:avLst>
              <a:gd fmla="val 29778"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788725" y="2338650"/>
            <a:ext cx="811200" cy="811200"/>
          </a:xfrm>
          <a:prstGeom prst="donut">
            <a:avLst>
              <a:gd fmla="val 22275"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315800" y="3860975"/>
            <a:ext cx="550500" cy="5505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8295350" y="-321125"/>
            <a:ext cx="741600" cy="741600"/>
          </a:xfrm>
          <a:prstGeom prst="donut">
            <a:avLst>
              <a:gd fmla="val 31897"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2179100" y="83125"/>
            <a:ext cx="978600" cy="9786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8062825" y="688875"/>
            <a:ext cx="449700" cy="449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image">
  <p:cSld name="TITLE_AND_BODY_1">
    <p:spTree>
      <p:nvGrpSpPr>
        <p:cNvPr id="82" name="Shape 82"/>
        <p:cNvGrpSpPr/>
        <p:nvPr/>
      </p:nvGrpSpPr>
      <p:grpSpPr>
        <a:xfrm>
          <a:off x="0" y="0"/>
          <a:ext cx="0" cy="0"/>
          <a:chOff x="0" y="0"/>
          <a:chExt cx="0" cy="0"/>
        </a:xfrm>
      </p:grpSpPr>
      <p:sp>
        <p:nvSpPr>
          <p:cNvPr id="83" name="Google Shape;83;p6"/>
          <p:cNvSpPr txBox="1"/>
          <p:nvPr>
            <p:ph type="title"/>
          </p:nvPr>
        </p:nvSpPr>
        <p:spPr>
          <a:xfrm>
            <a:off x="4572000" y="909050"/>
            <a:ext cx="3639600" cy="641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84" name="Google Shape;84;p6"/>
          <p:cNvSpPr txBox="1"/>
          <p:nvPr>
            <p:ph idx="1" type="body"/>
          </p:nvPr>
        </p:nvSpPr>
        <p:spPr>
          <a:xfrm>
            <a:off x="4572000" y="1525754"/>
            <a:ext cx="3639600" cy="27861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2836600" y="179825"/>
            <a:ext cx="978600" cy="978600"/>
          </a:xfrm>
          <a:prstGeom prst="donut">
            <a:avLst>
              <a:gd fmla="val 39527"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p:nvPr/>
        </p:nvSpPr>
        <p:spPr>
          <a:xfrm>
            <a:off x="1485375" y="4559750"/>
            <a:ext cx="361500" cy="361500"/>
          </a:xfrm>
          <a:prstGeom prst="donut">
            <a:avLst>
              <a:gd fmla="val 29951"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472600" y="-533400"/>
            <a:ext cx="1411800" cy="14118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2899000" y="242225"/>
            <a:ext cx="853800" cy="8538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95" name="Shape 95"/>
        <p:cNvGrpSpPr/>
        <p:nvPr/>
      </p:nvGrpSpPr>
      <p:grpSpPr>
        <a:xfrm>
          <a:off x="0" y="0"/>
          <a:ext cx="0" cy="0"/>
          <a:chOff x="0" y="0"/>
          <a:chExt cx="0" cy="0"/>
        </a:xfrm>
      </p:grpSpPr>
      <p:sp>
        <p:nvSpPr>
          <p:cNvPr id="96" name="Google Shape;96;p7"/>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7" name="Google Shape;97;p7"/>
          <p:cNvSpPr txBox="1"/>
          <p:nvPr>
            <p:ph idx="1" type="body"/>
          </p:nvPr>
        </p:nvSpPr>
        <p:spPr>
          <a:xfrm>
            <a:off x="2935875" y="1550150"/>
            <a:ext cx="2560500" cy="3375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98" name="Google Shape;98;p7"/>
          <p:cNvSpPr txBox="1"/>
          <p:nvPr>
            <p:ph idx="2" type="body"/>
          </p:nvPr>
        </p:nvSpPr>
        <p:spPr>
          <a:xfrm>
            <a:off x="5650849" y="1550150"/>
            <a:ext cx="2560500" cy="3375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99" name="Google Shape;99;p7"/>
          <p:cNvSpPr/>
          <p:nvPr/>
        </p:nvSpPr>
        <p:spPr>
          <a:xfrm>
            <a:off x="-358950" y="2194400"/>
            <a:ext cx="2347200" cy="2347200"/>
          </a:xfrm>
          <a:prstGeom prst="donut">
            <a:avLst>
              <a:gd fmla="val 36789"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98450" y="-321125"/>
            <a:ext cx="978600" cy="9786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1177051" y="657475"/>
            <a:ext cx="846900" cy="846900"/>
          </a:xfrm>
          <a:prstGeom prst="donut">
            <a:avLst>
              <a:gd fmla="val 22275"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153675" y="4799600"/>
            <a:ext cx="550500" cy="550500"/>
          </a:xfrm>
          <a:prstGeom prst="donut">
            <a:avLst>
              <a:gd fmla="val 18606"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7515500" y="-72500"/>
            <a:ext cx="397500" cy="3975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8097900" y="167450"/>
            <a:ext cx="741600" cy="741600"/>
          </a:xfrm>
          <a:prstGeom prst="donut">
            <a:avLst>
              <a:gd fmla="val 8064"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205625" y="2347725"/>
            <a:ext cx="2040600" cy="2040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8532600" y="911950"/>
            <a:ext cx="542700" cy="5427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15"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18" name="Google Shape;118;p8"/>
          <p:cNvSpPr txBox="1"/>
          <p:nvPr>
            <p:ph idx="1" type="body"/>
          </p:nvPr>
        </p:nvSpPr>
        <p:spPr>
          <a:xfrm>
            <a:off x="2935875" y="1550150"/>
            <a:ext cx="1700400" cy="33756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19" name="Google Shape;119;p8"/>
          <p:cNvSpPr txBox="1"/>
          <p:nvPr>
            <p:ph idx="2" type="body"/>
          </p:nvPr>
        </p:nvSpPr>
        <p:spPr>
          <a:xfrm>
            <a:off x="4723373" y="1550150"/>
            <a:ext cx="1700400" cy="33756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20" name="Google Shape;120;p8"/>
          <p:cNvSpPr txBox="1"/>
          <p:nvPr>
            <p:ph idx="3" type="body"/>
          </p:nvPr>
        </p:nvSpPr>
        <p:spPr>
          <a:xfrm>
            <a:off x="6510871" y="1550150"/>
            <a:ext cx="1700400" cy="33756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68725" y="3346150"/>
            <a:ext cx="819600" cy="819600"/>
          </a:xfrm>
          <a:prstGeom prst="ellipse">
            <a:avLst/>
          </a:prstGeom>
          <a:noFill/>
          <a:ln cap="flat" cmpd="sng" w="9525">
            <a:solidFill>
              <a:srgbClr val="00D1C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1361475" y="140725"/>
            <a:ext cx="862800" cy="863400"/>
          </a:xfrm>
          <a:prstGeom prst="donut">
            <a:avLst>
              <a:gd fmla="val 43200" name="adj"/>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1438125" y="3422000"/>
            <a:ext cx="1062000" cy="1062000"/>
          </a:xfrm>
          <a:prstGeom prst="donut">
            <a:avLst>
              <a:gd fmla="val 9905"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8546800" y="608625"/>
            <a:ext cx="397500" cy="3975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7599600" y="-275250"/>
            <a:ext cx="741600" cy="7416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480225" y="243625"/>
            <a:ext cx="2347200" cy="2347200"/>
          </a:xfrm>
          <a:prstGeom prst="donut">
            <a:avLst>
              <a:gd fmla="val 21094"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204075" y="927925"/>
            <a:ext cx="978600" cy="9786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9"/>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p:nvPr/>
        </p:nvSpPr>
        <p:spPr>
          <a:xfrm>
            <a:off x="71500" y="3038600"/>
            <a:ext cx="804900" cy="8049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p:nvPr/>
        </p:nvSpPr>
        <p:spPr>
          <a:xfrm>
            <a:off x="1280700" y="1608475"/>
            <a:ext cx="1043400" cy="1044000"/>
          </a:xfrm>
          <a:prstGeom prst="donut">
            <a:avLst>
              <a:gd fmla="val 43200"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p:nvPr/>
        </p:nvSpPr>
        <p:spPr>
          <a:xfrm>
            <a:off x="-480225" y="243625"/>
            <a:ext cx="2347200" cy="2347200"/>
          </a:xfrm>
          <a:prstGeom prst="donut">
            <a:avLst>
              <a:gd fmla="val 6129" name="adj"/>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p:nvPr/>
        </p:nvSpPr>
        <p:spPr>
          <a:xfrm>
            <a:off x="-222975" y="500875"/>
            <a:ext cx="1832700" cy="1832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8703400" y="1608475"/>
            <a:ext cx="287100" cy="287100"/>
          </a:xfrm>
          <a:prstGeom prst="donut">
            <a:avLst>
              <a:gd fmla="val 18608"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8118000" y="-244550"/>
            <a:ext cx="741600" cy="74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8646900" y="723963"/>
            <a:ext cx="741600" cy="7416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3" name="Shape 153"/>
        <p:cNvGrpSpPr/>
        <p:nvPr/>
      </p:nvGrpSpPr>
      <p:grpSpPr>
        <a:xfrm>
          <a:off x="0" y="0"/>
          <a:ext cx="0" cy="0"/>
          <a:chOff x="0" y="0"/>
          <a:chExt cx="0" cy="0"/>
        </a:xfrm>
      </p:grpSpPr>
      <p:sp>
        <p:nvSpPr>
          <p:cNvPr id="154" name="Google Shape;154;p10"/>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
          <p:cNvSpPr txBox="1"/>
          <p:nvPr>
            <p:ph idx="1" type="body"/>
          </p:nvPr>
        </p:nvSpPr>
        <p:spPr>
          <a:xfrm>
            <a:off x="1246225" y="4177700"/>
            <a:ext cx="6651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600"/>
              <a:buNone/>
              <a:defRPr sz="1600"/>
            </a:lvl1pPr>
          </a:lstStyle>
          <a:p/>
        </p:txBody>
      </p:sp>
      <p:sp>
        <p:nvSpPr>
          <p:cNvPr id="156" name="Google Shape;156;p10"/>
          <p:cNvSpPr/>
          <p:nvPr/>
        </p:nvSpPr>
        <p:spPr>
          <a:xfrm rot="10800000">
            <a:off x="8705950" y="3777263"/>
            <a:ext cx="617400" cy="6174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p:nvPr/>
        </p:nvSpPr>
        <p:spPr>
          <a:xfrm rot="10800000">
            <a:off x="608750" y="841361"/>
            <a:ext cx="515400" cy="515400"/>
          </a:xfrm>
          <a:prstGeom prst="donut">
            <a:avLst>
              <a:gd fmla="val 18608"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p:nvPr/>
        </p:nvSpPr>
        <p:spPr>
          <a:xfrm rot="10800000">
            <a:off x="8195021" y="4553300"/>
            <a:ext cx="831600" cy="83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
          <p:cNvSpPr/>
          <p:nvPr/>
        </p:nvSpPr>
        <p:spPr>
          <a:xfrm rot="10800000">
            <a:off x="8458384" y="4183763"/>
            <a:ext cx="210900" cy="2109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
          <p:cNvSpPr/>
          <p:nvPr/>
        </p:nvSpPr>
        <p:spPr>
          <a:xfrm rot="10800000">
            <a:off x="-153147" y="-444547"/>
            <a:ext cx="1128300" cy="11283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
          <p:cNvSpPr/>
          <p:nvPr/>
        </p:nvSpPr>
        <p:spPr>
          <a:xfrm rot="10800000">
            <a:off x="8012016" y="133391"/>
            <a:ext cx="434700" cy="4347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
          <p:cNvSpPr/>
          <p:nvPr/>
        </p:nvSpPr>
        <p:spPr>
          <a:xfrm rot="10800000">
            <a:off x="-73577" y="841500"/>
            <a:ext cx="330900" cy="3309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
          <p:cNvSpPr/>
          <p:nvPr/>
        </p:nvSpPr>
        <p:spPr>
          <a:xfrm rot="10800000">
            <a:off x="8512150" y="133404"/>
            <a:ext cx="811200" cy="8112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
          <p:cNvSpPr/>
          <p:nvPr/>
        </p:nvSpPr>
        <p:spPr>
          <a:xfrm rot="10800000">
            <a:off x="117998" y="-173402"/>
            <a:ext cx="586200" cy="5862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p:nvPr/>
        </p:nvSpPr>
        <p:spPr>
          <a:xfrm rot="10800000">
            <a:off x="748825" y="4695050"/>
            <a:ext cx="345000" cy="3450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
          <p:cNvSpPr/>
          <p:nvPr/>
        </p:nvSpPr>
        <p:spPr>
          <a:xfrm rot="10800000">
            <a:off x="-107786" y="4259033"/>
            <a:ext cx="663000" cy="6630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
          <p:cNvSpPr/>
          <p:nvPr/>
        </p:nvSpPr>
        <p:spPr>
          <a:xfrm rot="10800000">
            <a:off x="-316662" y="3443534"/>
            <a:ext cx="506100" cy="506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
          <p:cNvSpPr/>
          <p:nvPr/>
        </p:nvSpPr>
        <p:spPr>
          <a:xfrm rot="10800000">
            <a:off x="-226170" y="4140650"/>
            <a:ext cx="899400" cy="899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p:nvPr/>
        </p:nvSpPr>
        <p:spPr>
          <a:xfrm rot="10800000">
            <a:off x="8700641" y="1100250"/>
            <a:ext cx="333300" cy="3333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p:txBody>
      </p:sp>
      <p:sp>
        <p:nvSpPr>
          <p:cNvPr id="7" name="Google Shape;7;p1"/>
          <p:cNvSpPr txBox="1"/>
          <p:nvPr>
            <p:ph idx="1" type="body"/>
          </p:nvPr>
        </p:nvSpPr>
        <p:spPr>
          <a:xfrm>
            <a:off x="2935875" y="1525758"/>
            <a:ext cx="5275500" cy="27861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indent="-381000" lvl="1" marL="9144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indent="-381000" lvl="2" marL="13716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indent="-381000" lvl="3" marL="18288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indent="-381000" lvl="4" marL="2286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indent="-381000" lvl="5" marL="27432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indent="-381000" lvl="6" marL="32004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indent="-381000" lvl="7" marL="36576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indent="-381000" lvl="8" marL="41148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p:txBody>
      </p:sp>
      <p:sp>
        <p:nvSpPr>
          <p:cNvPr id="8" name="Google Shape;8;p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hyperlink" Target="https://www.teacherspayteachers.com/Product/Nearpod-Back-to-School-5635117" TargetMode="Externa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21.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nearpod.com/signup/"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ph type="ctrTitle"/>
          </p:nvPr>
        </p:nvSpPr>
        <p:spPr>
          <a:xfrm>
            <a:off x="1562100" y="1052750"/>
            <a:ext cx="6019800" cy="250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7200">
                <a:latin typeface="Shadows Into Light"/>
                <a:ea typeface="Shadows Into Light"/>
                <a:cs typeface="Shadows Into Light"/>
                <a:sym typeface="Shadows Into Light"/>
              </a:rPr>
              <a:t>NEARPOD</a:t>
            </a:r>
            <a:r>
              <a:rPr lang="en"/>
              <a:t>	</a:t>
            </a:r>
            <a:endParaRPr/>
          </a:p>
          <a:p>
            <a:pPr indent="0" lvl="0" marL="0" rtl="0" algn="ctr">
              <a:spcBef>
                <a:spcPts val="0"/>
              </a:spcBef>
              <a:spcAft>
                <a:spcPts val="0"/>
              </a:spcAft>
              <a:buNone/>
            </a:pPr>
            <a:r>
              <a:rPr i="1" lang="en"/>
              <a:t>i</a:t>
            </a:r>
            <a:r>
              <a:rPr i="1" lang="en"/>
              <a:t>n</a:t>
            </a:r>
            <a:endParaRPr i="1"/>
          </a:p>
          <a:p>
            <a:pPr indent="0" lvl="0" marL="0" rtl="0" algn="ctr">
              <a:spcBef>
                <a:spcPts val="0"/>
              </a:spcBef>
              <a:spcAft>
                <a:spcPts val="0"/>
              </a:spcAft>
              <a:buNone/>
            </a:pPr>
            <a:r>
              <a:rPr lang="en" sz="5800">
                <a:latin typeface="Oxygen"/>
                <a:ea typeface="Oxygen"/>
                <a:cs typeface="Oxygen"/>
                <a:sym typeface="Oxygen"/>
              </a:rPr>
              <a:t>The Classroom</a:t>
            </a:r>
            <a:endParaRPr sz="5800">
              <a:latin typeface="Oxygen"/>
              <a:ea typeface="Oxygen"/>
              <a:cs typeface="Oxygen"/>
              <a:sym typeface="Oxygen"/>
            </a:endParaRPr>
          </a:p>
        </p:txBody>
      </p:sp>
      <p:pic>
        <p:nvPicPr>
          <p:cNvPr id="196" name="Google Shape;196;p13"/>
          <p:cNvPicPr preferRelativeResize="0"/>
          <p:nvPr/>
        </p:nvPicPr>
        <p:blipFill>
          <a:blip r:embed="rId3">
            <a:alphaModFix/>
          </a:blip>
          <a:stretch>
            <a:fillRect/>
          </a:stretch>
        </p:blipFill>
        <p:spPr>
          <a:xfrm>
            <a:off x="3743288" y="3635596"/>
            <a:ext cx="1384325" cy="1384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2"/>
          <p:cNvSpPr txBox="1"/>
          <p:nvPr/>
        </p:nvSpPr>
        <p:spPr>
          <a:xfrm>
            <a:off x="932000" y="5803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9900"/>
                </a:solidFill>
                <a:latin typeface="Nixie One"/>
                <a:ea typeface="Nixie One"/>
                <a:cs typeface="Nixie One"/>
                <a:sym typeface="Nixie One"/>
              </a:rPr>
              <a:t>Explore Lessons</a:t>
            </a:r>
            <a:endParaRPr b="1" sz="36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259" name="Google Shape;259;p22"/>
          <p:cNvSpPr txBox="1"/>
          <p:nvPr/>
        </p:nvSpPr>
        <p:spPr>
          <a:xfrm>
            <a:off x="988900" y="1451025"/>
            <a:ext cx="7350900" cy="33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50">
                <a:highlight>
                  <a:srgbClr val="FFFFFF"/>
                </a:highlight>
                <a:latin typeface="Oxygen"/>
                <a:ea typeface="Oxygen"/>
                <a:cs typeface="Oxygen"/>
                <a:sym typeface="Oxygen"/>
              </a:rPr>
              <a:t>A</a:t>
            </a:r>
            <a:r>
              <a:rPr lang="en" sz="2450">
                <a:highlight>
                  <a:srgbClr val="FFFFFF"/>
                </a:highlight>
                <a:latin typeface="Oxygen"/>
                <a:ea typeface="Oxygen"/>
                <a:cs typeface="Oxygen"/>
                <a:sym typeface="Oxygen"/>
              </a:rPr>
              <a:t>re </a:t>
            </a:r>
            <a:r>
              <a:rPr lang="en" sz="2450">
                <a:highlight>
                  <a:srgbClr val="FFFFFF"/>
                </a:highlight>
                <a:latin typeface="Oxygen"/>
                <a:ea typeface="Oxygen"/>
                <a:cs typeface="Oxygen"/>
                <a:sym typeface="Oxygen"/>
              </a:rPr>
              <a:t>you </a:t>
            </a:r>
            <a:r>
              <a:rPr lang="en" sz="2450">
                <a:highlight>
                  <a:srgbClr val="FFFFFF"/>
                </a:highlight>
                <a:latin typeface="Oxygen"/>
                <a:ea typeface="Oxygen"/>
                <a:cs typeface="Oxygen"/>
                <a:sym typeface="Oxygen"/>
              </a:rPr>
              <a:t>looking for an engaging lesson for your students and don’t have time to reinvent the wheel? Check out the awesome lessons library! Search through the lesson library, set filters that relate to your content, and add free (or inexpensive) lessons to your account! It’s fantastic! </a:t>
            </a:r>
            <a:endParaRPr sz="2550">
              <a:latin typeface="Oxygen"/>
              <a:ea typeface="Oxygen"/>
              <a:cs typeface="Oxygen"/>
              <a:sym typeface="Oxyge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3"/>
          <p:cNvSpPr txBox="1"/>
          <p:nvPr/>
        </p:nvSpPr>
        <p:spPr>
          <a:xfrm>
            <a:off x="868050" y="1280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9900"/>
                </a:solidFill>
                <a:latin typeface="Nixie One"/>
                <a:ea typeface="Nixie One"/>
                <a:cs typeface="Nixie One"/>
                <a:sym typeface="Nixie One"/>
              </a:rPr>
              <a:t>How to Use Nearpod to Increase Engagement</a:t>
            </a:r>
            <a:endParaRPr b="1" sz="30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265" name="Google Shape;265;p23"/>
          <p:cNvSpPr txBox="1"/>
          <p:nvPr/>
        </p:nvSpPr>
        <p:spPr>
          <a:xfrm>
            <a:off x="967875" y="1240650"/>
            <a:ext cx="7350900" cy="36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xygen"/>
                <a:ea typeface="Oxygen"/>
                <a:cs typeface="Oxygen"/>
                <a:sym typeface="Oxygen"/>
              </a:rPr>
              <a:t>There are many ways to integrate nearpod into your lessons to increase engagement.</a:t>
            </a:r>
            <a:endParaRPr sz="1800">
              <a:latin typeface="Oxygen"/>
              <a:ea typeface="Oxygen"/>
              <a:cs typeface="Oxygen"/>
              <a:sym typeface="Oxygen"/>
            </a:endParaRPr>
          </a:p>
          <a:p>
            <a:pPr indent="0" lvl="0" marL="0" rtl="0" algn="l">
              <a:spcBef>
                <a:spcPts val="0"/>
              </a:spcBef>
              <a:spcAft>
                <a:spcPts val="0"/>
              </a:spcAft>
              <a:buNone/>
            </a:pPr>
            <a:r>
              <a:t/>
            </a:r>
            <a:endParaRPr sz="1800">
              <a:latin typeface="Oxygen"/>
              <a:ea typeface="Oxygen"/>
              <a:cs typeface="Oxygen"/>
              <a:sym typeface="Oxygen"/>
            </a:endParaRPr>
          </a:p>
          <a:p>
            <a:pPr indent="-342900" lvl="0" marL="457200" rtl="0" algn="l">
              <a:spcBef>
                <a:spcPts val="0"/>
              </a:spcBef>
              <a:spcAft>
                <a:spcPts val="0"/>
              </a:spcAft>
              <a:buSzPts val="1800"/>
              <a:buFont typeface="Oxygen"/>
              <a:buChar char="●"/>
            </a:pPr>
            <a:r>
              <a:rPr lang="en" sz="1800">
                <a:latin typeface="Oxygen"/>
                <a:ea typeface="Oxygen"/>
                <a:cs typeface="Oxygen"/>
                <a:sym typeface="Oxygen"/>
              </a:rPr>
              <a:t>To assess prior knowledge use </a:t>
            </a:r>
            <a:r>
              <a:rPr lang="en" sz="1800">
                <a:latin typeface="Oxygen"/>
                <a:ea typeface="Oxygen"/>
                <a:cs typeface="Oxygen"/>
                <a:sym typeface="Oxygen"/>
              </a:rPr>
              <a:t>Nearpod</a:t>
            </a:r>
            <a:r>
              <a:rPr lang="en" sz="1800">
                <a:latin typeface="Oxygen"/>
                <a:ea typeface="Oxygen"/>
                <a:cs typeface="Oxygen"/>
                <a:sym typeface="Oxygen"/>
              </a:rPr>
              <a:t> collaborate or poll feature.</a:t>
            </a:r>
            <a:endParaRPr sz="1800">
              <a:latin typeface="Oxygen"/>
              <a:ea typeface="Oxygen"/>
              <a:cs typeface="Oxygen"/>
              <a:sym typeface="Oxygen"/>
            </a:endParaRPr>
          </a:p>
          <a:p>
            <a:pPr indent="0" lvl="0" marL="457200" rtl="0" algn="l">
              <a:spcBef>
                <a:spcPts val="0"/>
              </a:spcBef>
              <a:spcAft>
                <a:spcPts val="0"/>
              </a:spcAft>
              <a:buNone/>
            </a:pPr>
            <a:r>
              <a:t/>
            </a:r>
            <a:endParaRPr sz="1800">
              <a:latin typeface="Oxygen"/>
              <a:ea typeface="Oxygen"/>
              <a:cs typeface="Oxygen"/>
              <a:sym typeface="Oxygen"/>
            </a:endParaRPr>
          </a:p>
          <a:p>
            <a:pPr indent="-342900" lvl="0" marL="457200" rtl="0" algn="l">
              <a:spcBef>
                <a:spcPts val="0"/>
              </a:spcBef>
              <a:spcAft>
                <a:spcPts val="0"/>
              </a:spcAft>
              <a:buSzPts val="1800"/>
              <a:buFont typeface="Oxygen"/>
              <a:buChar char="●"/>
            </a:pPr>
            <a:r>
              <a:rPr lang="en" sz="1800">
                <a:latin typeface="Oxygen"/>
                <a:ea typeface="Oxygen"/>
                <a:cs typeface="Oxygen"/>
                <a:sym typeface="Oxygen"/>
              </a:rPr>
              <a:t>To activate background knowledge use these Nearpod features:</a:t>
            </a:r>
            <a:endParaRPr sz="1800">
              <a:latin typeface="Oxygen"/>
              <a:ea typeface="Oxygen"/>
              <a:cs typeface="Oxygen"/>
              <a:sym typeface="Oxygen"/>
            </a:endParaRPr>
          </a:p>
          <a:p>
            <a:pPr indent="0" lvl="0" marL="914400" rtl="0" algn="l">
              <a:lnSpc>
                <a:spcPct val="100000"/>
              </a:lnSpc>
              <a:spcBef>
                <a:spcPts val="0"/>
              </a:spcBef>
              <a:spcAft>
                <a:spcPts val="0"/>
              </a:spcAft>
              <a:buNone/>
            </a:pPr>
            <a:r>
              <a:rPr lang="en">
                <a:solidFill>
                  <a:srgbClr val="06185D"/>
                </a:solidFill>
                <a:highlight>
                  <a:srgbClr val="FFFFFF"/>
                </a:highlight>
              </a:rPr>
              <a:t>-</a:t>
            </a:r>
            <a:r>
              <a:rPr lang="en" sz="700">
                <a:solidFill>
                  <a:srgbClr val="06185D"/>
                </a:solidFill>
                <a:highlight>
                  <a:srgbClr val="FFFFFF"/>
                </a:highlight>
                <a:latin typeface="Times New Roman"/>
                <a:ea typeface="Times New Roman"/>
                <a:cs typeface="Times New Roman"/>
                <a:sym typeface="Times New Roman"/>
              </a:rPr>
              <a:t>       </a:t>
            </a:r>
            <a:r>
              <a:rPr lang="en">
                <a:solidFill>
                  <a:srgbClr val="06185D"/>
                </a:solidFill>
                <a:highlight>
                  <a:srgbClr val="FFFFFF"/>
                </a:highlight>
              </a:rPr>
              <a:t>Labeling a diagram</a:t>
            </a:r>
            <a:endParaRPr>
              <a:solidFill>
                <a:srgbClr val="06185D"/>
              </a:solidFill>
              <a:highlight>
                <a:srgbClr val="FFFFFF"/>
              </a:highlight>
            </a:endParaRPr>
          </a:p>
          <a:p>
            <a:pPr indent="0" lvl="0" marL="914400" rtl="0" algn="l">
              <a:lnSpc>
                <a:spcPct val="100000"/>
              </a:lnSpc>
              <a:spcBef>
                <a:spcPts val="0"/>
              </a:spcBef>
              <a:spcAft>
                <a:spcPts val="0"/>
              </a:spcAft>
              <a:buNone/>
            </a:pPr>
            <a:r>
              <a:rPr lang="en">
                <a:solidFill>
                  <a:srgbClr val="06185D"/>
                </a:solidFill>
                <a:highlight>
                  <a:srgbClr val="FFFFFF"/>
                </a:highlight>
              </a:rPr>
              <a:t>-</a:t>
            </a:r>
            <a:r>
              <a:rPr lang="en" sz="700">
                <a:solidFill>
                  <a:srgbClr val="06185D"/>
                </a:solidFill>
                <a:highlight>
                  <a:srgbClr val="FFFFFF"/>
                </a:highlight>
                <a:latin typeface="Times New Roman"/>
                <a:ea typeface="Times New Roman"/>
                <a:cs typeface="Times New Roman"/>
                <a:sym typeface="Times New Roman"/>
              </a:rPr>
              <a:t>       </a:t>
            </a:r>
            <a:r>
              <a:rPr lang="en">
                <a:solidFill>
                  <a:srgbClr val="06185D"/>
                </a:solidFill>
                <a:highlight>
                  <a:srgbClr val="FFFFFF"/>
                </a:highlight>
              </a:rPr>
              <a:t>Quiz</a:t>
            </a:r>
            <a:endParaRPr>
              <a:solidFill>
                <a:srgbClr val="06185D"/>
              </a:solidFill>
              <a:highlight>
                <a:srgbClr val="FFFFFF"/>
              </a:highlight>
            </a:endParaRPr>
          </a:p>
          <a:p>
            <a:pPr indent="0" lvl="0" marL="914400" rtl="0" algn="l">
              <a:lnSpc>
                <a:spcPct val="100000"/>
              </a:lnSpc>
              <a:spcBef>
                <a:spcPts val="0"/>
              </a:spcBef>
              <a:spcAft>
                <a:spcPts val="0"/>
              </a:spcAft>
              <a:buNone/>
            </a:pPr>
            <a:r>
              <a:rPr lang="en">
                <a:solidFill>
                  <a:srgbClr val="06185D"/>
                </a:solidFill>
                <a:highlight>
                  <a:srgbClr val="FFFFFF"/>
                </a:highlight>
              </a:rPr>
              <a:t>-</a:t>
            </a:r>
            <a:r>
              <a:rPr lang="en" sz="700">
                <a:solidFill>
                  <a:srgbClr val="06185D"/>
                </a:solidFill>
                <a:highlight>
                  <a:srgbClr val="FFFFFF"/>
                </a:highlight>
                <a:latin typeface="Times New Roman"/>
                <a:ea typeface="Times New Roman"/>
                <a:cs typeface="Times New Roman"/>
                <a:sym typeface="Times New Roman"/>
              </a:rPr>
              <a:t>       </a:t>
            </a:r>
            <a:r>
              <a:rPr lang="en">
                <a:solidFill>
                  <a:srgbClr val="06185D"/>
                </a:solidFill>
                <a:highlight>
                  <a:srgbClr val="FFFFFF"/>
                </a:highlight>
              </a:rPr>
              <a:t>Match game</a:t>
            </a:r>
            <a:endParaRPr>
              <a:solidFill>
                <a:srgbClr val="06185D"/>
              </a:solidFill>
              <a:highlight>
                <a:srgbClr val="FFFFFF"/>
              </a:highlight>
            </a:endParaRPr>
          </a:p>
          <a:p>
            <a:pPr indent="0" lvl="0" marL="914400" rtl="0" algn="l">
              <a:lnSpc>
                <a:spcPct val="100000"/>
              </a:lnSpc>
              <a:spcBef>
                <a:spcPts val="0"/>
              </a:spcBef>
              <a:spcAft>
                <a:spcPts val="0"/>
              </a:spcAft>
              <a:buNone/>
            </a:pPr>
            <a:r>
              <a:rPr lang="en">
                <a:solidFill>
                  <a:srgbClr val="06185D"/>
                </a:solidFill>
                <a:highlight>
                  <a:srgbClr val="FFFFFF"/>
                </a:highlight>
              </a:rPr>
              <a:t>-</a:t>
            </a:r>
            <a:r>
              <a:rPr lang="en" sz="700">
                <a:solidFill>
                  <a:srgbClr val="06185D"/>
                </a:solidFill>
                <a:highlight>
                  <a:srgbClr val="FFFFFF"/>
                </a:highlight>
                <a:latin typeface="Times New Roman"/>
                <a:ea typeface="Times New Roman"/>
                <a:cs typeface="Times New Roman"/>
                <a:sym typeface="Times New Roman"/>
              </a:rPr>
              <a:t>       </a:t>
            </a:r>
            <a:r>
              <a:rPr lang="en">
                <a:solidFill>
                  <a:srgbClr val="06185D"/>
                </a:solidFill>
                <a:highlight>
                  <a:srgbClr val="FFFFFF"/>
                </a:highlight>
              </a:rPr>
              <a:t>Fill in the Blanks</a:t>
            </a:r>
            <a:endParaRPr>
              <a:solidFill>
                <a:srgbClr val="06185D"/>
              </a:solidFill>
              <a:highlight>
                <a:srgbClr val="FFFFFF"/>
              </a:highlight>
            </a:endParaRPr>
          </a:p>
          <a:p>
            <a:pPr indent="0" lvl="0" marL="914400" rtl="0" algn="l">
              <a:lnSpc>
                <a:spcPct val="100000"/>
              </a:lnSpc>
              <a:spcBef>
                <a:spcPts val="0"/>
              </a:spcBef>
              <a:spcAft>
                <a:spcPts val="0"/>
              </a:spcAft>
              <a:buNone/>
            </a:pPr>
            <a:r>
              <a:rPr lang="en">
                <a:solidFill>
                  <a:srgbClr val="06185D"/>
                </a:solidFill>
                <a:highlight>
                  <a:srgbClr val="FFFFFF"/>
                </a:highlight>
              </a:rPr>
              <a:t>-</a:t>
            </a:r>
            <a:r>
              <a:rPr lang="en" sz="700">
                <a:solidFill>
                  <a:srgbClr val="06185D"/>
                </a:solidFill>
                <a:highlight>
                  <a:srgbClr val="FFFFFF"/>
                </a:highlight>
                <a:latin typeface="Times New Roman"/>
                <a:ea typeface="Times New Roman"/>
                <a:cs typeface="Times New Roman"/>
                <a:sym typeface="Times New Roman"/>
              </a:rPr>
              <a:t>       </a:t>
            </a:r>
            <a:r>
              <a:rPr lang="en">
                <a:solidFill>
                  <a:srgbClr val="06185D"/>
                </a:solidFill>
                <a:highlight>
                  <a:srgbClr val="FFFFFF"/>
                </a:highlight>
              </a:rPr>
              <a:t>Memory Test</a:t>
            </a:r>
            <a:endParaRPr>
              <a:solidFill>
                <a:srgbClr val="06185D"/>
              </a:solidFill>
              <a:highlight>
                <a:srgbClr val="FFFFFF"/>
              </a:highlight>
            </a:endParaRPr>
          </a:p>
          <a:p>
            <a:pPr indent="0" lvl="0" marL="914400" rtl="0" algn="l">
              <a:lnSpc>
                <a:spcPct val="100000"/>
              </a:lnSpc>
              <a:spcBef>
                <a:spcPts val="0"/>
              </a:spcBef>
              <a:spcAft>
                <a:spcPts val="0"/>
              </a:spcAft>
              <a:buNone/>
            </a:pPr>
            <a:r>
              <a:rPr lang="en">
                <a:solidFill>
                  <a:srgbClr val="06185D"/>
                </a:solidFill>
                <a:highlight>
                  <a:srgbClr val="FFFFFF"/>
                </a:highlight>
              </a:rPr>
              <a:t>-</a:t>
            </a:r>
            <a:r>
              <a:rPr lang="en" sz="700">
                <a:solidFill>
                  <a:srgbClr val="06185D"/>
                </a:solidFill>
                <a:highlight>
                  <a:srgbClr val="FFFFFF"/>
                </a:highlight>
                <a:latin typeface="Times New Roman"/>
                <a:ea typeface="Times New Roman"/>
                <a:cs typeface="Times New Roman"/>
                <a:sym typeface="Times New Roman"/>
              </a:rPr>
              <a:t>       </a:t>
            </a:r>
            <a:r>
              <a:rPr lang="en">
                <a:solidFill>
                  <a:srgbClr val="06185D"/>
                </a:solidFill>
                <a:highlight>
                  <a:srgbClr val="FFFFFF"/>
                </a:highlight>
              </a:rPr>
              <a:t>Open ended questions</a:t>
            </a:r>
            <a:endParaRPr>
              <a:solidFill>
                <a:srgbClr val="06185D"/>
              </a:solidFill>
              <a:highlight>
                <a:srgbClr val="FFFFFF"/>
              </a:highlight>
            </a:endParaRPr>
          </a:p>
          <a:p>
            <a:pPr indent="0" lvl="0" marL="457200" rtl="0" algn="l">
              <a:spcBef>
                <a:spcPts val="0"/>
              </a:spcBef>
              <a:spcAft>
                <a:spcPts val="0"/>
              </a:spcAft>
              <a:buNone/>
            </a:pPr>
            <a:r>
              <a:t/>
            </a:r>
            <a:endParaRPr sz="1800">
              <a:latin typeface="Oxygen"/>
              <a:ea typeface="Oxygen"/>
              <a:cs typeface="Oxygen"/>
              <a:sym typeface="Oxyge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4"/>
          <p:cNvSpPr txBox="1"/>
          <p:nvPr/>
        </p:nvSpPr>
        <p:spPr>
          <a:xfrm>
            <a:off x="868050" y="1280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9900"/>
                </a:solidFill>
                <a:latin typeface="Nixie One"/>
                <a:ea typeface="Nixie One"/>
                <a:cs typeface="Nixie One"/>
                <a:sym typeface="Nixie One"/>
              </a:rPr>
              <a:t>How to Use Nearpod to Increase Engagement</a:t>
            </a:r>
            <a:endParaRPr b="1" sz="30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271" name="Google Shape;271;p24"/>
          <p:cNvSpPr txBox="1"/>
          <p:nvPr/>
        </p:nvSpPr>
        <p:spPr>
          <a:xfrm>
            <a:off x="967875" y="1240650"/>
            <a:ext cx="7350900" cy="363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Oxygen"/>
              <a:buChar char="●"/>
            </a:pPr>
            <a:r>
              <a:rPr lang="en">
                <a:highlight>
                  <a:srgbClr val="FFFFFF"/>
                </a:highlight>
                <a:latin typeface="Oxygen"/>
                <a:ea typeface="Oxygen"/>
                <a:cs typeface="Oxygen"/>
                <a:sym typeface="Oxygen"/>
              </a:rPr>
              <a:t>To engage your students and deepen their understanding of the subject matter, Nearpod can do this for you in some ways that you may not be able to in the classroom. </a:t>
            </a:r>
            <a:endParaRPr>
              <a:highlight>
                <a:srgbClr val="FFFFFF"/>
              </a:highlight>
              <a:latin typeface="Oxygen"/>
              <a:ea typeface="Oxygen"/>
              <a:cs typeface="Oxygen"/>
              <a:sym typeface="Oxygen"/>
            </a:endParaRPr>
          </a:p>
          <a:p>
            <a:pPr indent="0" lvl="0" marL="457200" rtl="0" algn="l">
              <a:lnSpc>
                <a:spcPct val="100000"/>
              </a:lnSpc>
              <a:spcBef>
                <a:spcPts val="0"/>
              </a:spcBef>
              <a:spcAft>
                <a:spcPts val="0"/>
              </a:spcAft>
              <a:buNone/>
            </a:pPr>
            <a:r>
              <a:rPr lang="en" sz="1200">
                <a:solidFill>
                  <a:srgbClr val="06185D"/>
                </a:solidFill>
                <a:highlight>
                  <a:srgbClr val="FFFFFF"/>
                </a:highlight>
                <a:latin typeface="Oxygen"/>
                <a:ea typeface="Oxygen"/>
                <a:cs typeface="Oxygen"/>
                <a:sym typeface="Oxygen"/>
              </a:rPr>
              <a:t>-</a:t>
            </a:r>
            <a:r>
              <a:rPr lang="en" sz="500">
                <a:solidFill>
                  <a:srgbClr val="06185D"/>
                </a:solidFill>
                <a:highlight>
                  <a:srgbClr val="FFFFFF"/>
                </a:highlight>
                <a:latin typeface="Oxygen"/>
                <a:ea typeface="Oxygen"/>
                <a:cs typeface="Oxygen"/>
                <a:sym typeface="Oxygen"/>
              </a:rPr>
              <a:t>       </a:t>
            </a:r>
            <a:r>
              <a:rPr b="1" lang="en" sz="1200">
                <a:solidFill>
                  <a:srgbClr val="06185D"/>
                </a:solidFill>
                <a:highlight>
                  <a:srgbClr val="FFFFFF"/>
                </a:highlight>
                <a:latin typeface="Oxygen"/>
                <a:ea typeface="Oxygen"/>
                <a:cs typeface="Oxygen"/>
                <a:sym typeface="Oxygen"/>
              </a:rPr>
              <a:t>Nearpod 3d</a:t>
            </a:r>
            <a:r>
              <a:rPr lang="en" sz="1200">
                <a:solidFill>
                  <a:srgbClr val="06185D"/>
                </a:solidFill>
                <a:highlight>
                  <a:srgbClr val="FFFFFF"/>
                </a:highlight>
                <a:latin typeface="Oxygen"/>
                <a:ea typeface="Oxygen"/>
                <a:cs typeface="Oxygen"/>
                <a:sym typeface="Oxygen"/>
              </a:rPr>
              <a:t>: Students need an up close and personal look at things. This isn’t always available in classrooms but with technology, it is possible. Don’t have microscopes in your classroom? Students can use this feature to get a closer look at a plant or animal cell, bacteria, or rabies. Teaching human body systems? Students get a 360 view of the circulatory system, among others, to view the parts that are inside our bodies. Talking about the environment? Students can view a nuclear power plant, a great white shark, or a spider.</a:t>
            </a:r>
            <a:endParaRPr sz="1200">
              <a:solidFill>
                <a:srgbClr val="06185D"/>
              </a:solidFill>
              <a:highlight>
                <a:srgbClr val="FFFFFF"/>
              </a:highlight>
              <a:latin typeface="Oxygen"/>
              <a:ea typeface="Oxygen"/>
              <a:cs typeface="Oxygen"/>
              <a:sym typeface="Oxygen"/>
            </a:endParaRPr>
          </a:p>
          <a:p>
            <a:pPr indent="0" lvl="0" marL="457200" rtl="0" algn="l">
              <a:lnSpc>
                <a:spcPct val="100000"/>
              </a:lnSpc>
              <a:spcBef>
                <a:spcPts val="0"/>
              </a:spcBef>
              <a:spcAft>
                <a:spcPts val="0"/>
              </a:spcAft>
              <a:buNone/>
            </a:pPr>
            <a:r>
              <a:t/>
            </a:r>
            <a:endParaRPr sz="1200">
              <a:solidFill>
                <a:srgbClr val="06185D"/>
              </a:solidFill>
              <a:highlight>
                <a:srgbClr val="FFFFFF"/>
              </a:highlight>
              <a:latin typeface="Oxygen"/>
              <a:ea typeface="Oxygen"/>
              <a:cs typeface="Oxygen"/>
              <a:sym typeface="Oxygen"/>
            </a:endParaRPr>
          </a:p>
          <a:p>
            <a:pPr indent="0" lvl="0" marL="457200" rtl="0" algn="l">
              <a:lnSpc>
                <a:spcPct val="100000"/>
              </a:lnSpc>
              <a:spcBef>
                <a:spcPts val="0"/>
              </a:spcBef>
              <a:spcAft>
                <a:spcPts val="0"/>
              </a:spcAft>
              <a:buNone/>
            </a:pPr>
            <a:r>
              <a:rPr lang="en" sz="1200">
                <a:solidFill>
                  <a:srgbClr val="06185D"/>
                </a:solidFill>
                <a:highlight>
                  <a:srgbClr val="FFFFFF"/>
                </a:highlight>
                <a:latin typeface="Oxygen"/>
                <a:ea typeface="Oxygen"/>
                <a:cs typeface="Oxygen"/>
                <a:sym typeface="Oxygen"/>
              </a:rPr>
              <a:t>-</a:t>
            </a:r>
            <a:r>
              <a:rPr lang="en" sz="500">
                <a:solidFill>
                  <a:srgbClr val="06185D"/>
                </a:solidFill>
                <a:highlight>
                  <a:srgbClr val="FFFFFF"/>
                </a:highlight>
                <a:latin typeface="Oxygen"/>
                <a:ea typeface="Oxygen"/>
                <a:cs typeface="Oxygen"/>
                <a:sym typeface="Oxygen"/>
              </a:rPr>
              <a:t>       </a:t>
            </a:r>
            <a:r>
              <a:rPr b="1" lang="en" sz="1200">
                <a:solidFill>
                  <a:srgbClr val="06185D"/>
                </a:solidFill>
                <a:highlight>
                  <a:srgbClr val="FFFFFF"/>
                </a:highlight>
                <a:latin typeface="Oxygen"/>
                <a:ea typeface="Oxygen"/>
                <a:cs typeface="Oxygen"/>
                <a:sym typeface="Oxygen"/>
              </a:rPr>
              <a:t>Field Trip</a:t>
            </a:r>
            <a:r>
              <a:rPr lang="en" sz="1200">
                <a:solidFill>
                  <a:srgbClr val="06185D"/>
                </a:solidFill>
                <a:highlight>
                  <a:srgbClr val="FFFFFF"/>
                </a:highlight>
                <a:latin typeface="Oxygen"/>
                <a:ea typeface="Oxygen"/>
                <a:cs typeface="Oxygen"/>
                <a:sym typeface="Oxygen"/>
              </a:rPr>
              <a:t>: Field trips are fun, but are costly, difficult to plan, and may not line up with your curriculum. Nearpod has virtual field trips for your students to attend, no permission slip needed! This allows students to gain an up close and personal look at different areas that otherwise they would not be able to view.</a:t>
            </a:r>
            <a:endParaRPr sz="1200">
              <a:solidFill>
                <a:srgbClr val="06185D"/>
              </a:solidFill>
              <a:highlight>
                <a:srgbClr val="FFFFFF"/>
              </a:highlight>
              <a:latin typeface="Oxygen"/>
              <a:ea typeface="Oxygen"/>
              <a:cs typeface="Oxygen"/>
              <a:sym typeface="Oxygen"/>
            </a:endParaRPr>
          </a:p>
          <a:p>
            <a:pPr indent="0" lvl="0" marL="457200" rtl="0" algn="l">
              <a:lnSpc>
                <a:spcPct val="100000"/>
              </a:lnSpc>
              <a:spcBef>
                <a:spcPts val="0"/>
              </a:spcBef>
              <a:spcAft>
                <a:spcPts val="0"/>
              </a:spcAft>
              <a:buNone/>
            </a:pPr>
            <a:r>
              <a:t/>
            </a:r>
            <a:endParaRPr sz="1200">
              <a:solidFill>
                <a:srgbClr val="06185D"/>
              </a:solidFill>
              <a:highlight>
                <a:srgbClr val="FFFFFF"/>
              </a:highlight>
              <a:latin typeface="Oxygen"/>
              <a:ea typeface="Oxygen"/>
              <a:cs typeface="Oxygen"/>
              <a:sym typeface="Oxygen"/>
            </a:endParaRPr>
          </a:p>
          <a:p>
            <a:pPr indent="0" lvl="0" marL="457200" rtl="0" algn="l">
              <a:lnSpc>
                <a:spcPct val="100000"/>
              </a:lnSpc>
              <a:spcBef>
                <a:spcPts val="0"/>
              </a:spcBef>
              <a:spcAft>
                <a:spcPts val="0"/>
              </a:spcAft>
              <a:buNone/>
            </a:pPr>
            <a:r>
              <a:rPr lang="en" sz="1200">
                <a:solidFill>
                  <a:srgbClr val="06185D"/>
                </a:solidFill>
                <a:highlight>
                  <a:srgbClr val="FFFFFF"/>
                </a:highlight>
                <a:latin typeface="Oxygen"/>
                <a:ea typeface="Oxygen"/>
                <a:cs typeface="Oxygen"/>
                <a:sym typeface="Oxygen"/>
              </a:rPr>
              <a:t>-</a:t>
            </a:r>
            <a:r>
              <a:rPr lang="en" sz="500">
                <a:solidFill>
                  <a:srgbClr val="06185D"/>
                </a:solidFill>
                <a:highlight>
                  <a:srgbClr val="FFFFFF"/>
                </a:highlight>
                <a:latin typeface="Oxygen"/>
                <a:ea typeface="Oxygen"/>
                <a:cs typeface="Oxygen"/>
                <a:sym typeface="Oxygen"/>
              </a:rPr>
              <a:t>       </a:t>
            </a:r>
            <a:r>
              <a:rPr b="1" lang="en" sz="1200">
                <a:solidFill>
                  <a:srgbClr val="06185D"/>
                </a:solidFill>
                <a:highlight>
                  <a:srgbClr val="FFFFFF"/>
                </a:highlight>
                <a:latin typeface="Oxygen"/>
                <a:ea typeface="Oxygen"/>
                <a:cs typeface="Oxygen"/>
                <a:sym typeface="Oxygen"/>
              </a:rPr>
              <a:t>BBC Worldwide</a:t>
            </a:r>
            <a:r>
              <a:rPr lang="en" sz="1200">
                <a:solidFill>
                  <a:srgbClr val="06185D"/>
                </a:solidFill>
                <a:highlight>
                  <a:srgbClr val="FFFFFF"/>
                </a:highlight>
                <a:latin typeface="Oxygen"/>
                <a:ea typeface="Oxygen"/>
                <a:cs typeface="Oxygen"/>
                <a:sym typeface="Oxygen"/>
              </a:rPr>
              <a:t>: Friendlier than Youtube, the BBC offers videos on the environment and living species as well as health. </a:t>
            </a:r>
            <a:endParaRPr sz="1200">
              <a:solidFill>
                <a:srgbClr val="06185D"/>
              </a:solidFill>
              <a:highlight>
                <a:srgbClr val="FFFFFF"/>
              </a:highlight>
              <a:latin typeface="Oxygen"/>
              <a:ea typeface="Oxygen"/>
              <a:cs typeface="Oxygen"/>
              <a:sym typeface="Oxygen"/>
            </a:endParaRPr>
          </a:p>
          <a:p>
            <a:pPr indent="0" lvl="0" marL="914400" rtl="0" algn="l">
              <a:spcBef>
                <a:spcPts val="0"/>
              </a:spcBef>
              <a:spcAft>
                <a:spcPts val="0"/>
              </a:spcAft>
              <a:buNone/>
            </a:pPr>
            <a:r>
              <a:t/>
            </a:r>
            <a:endParaRPr>
              <a:highlight>
                <a:srgbClr val="FFFFFF"/>
              </a:highlight>
              <a:latin typeface="Oxygen"/>
              <a:ea typeface="Oxygen"/>
              <a:cs typeface="Oxygen"/>
              <a:sym typeface="Oxyge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5"/>
          <p:cNvSpPr txBox="1"/>
          <p:nvPr/>
        </p:nvSpPr>
        <p:spPr>
          <a:xfrm>
            <a:off x="868050" y="1280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9900"/>
                </a:solidFill>
                <a:latin typeface="Nixie One"/>
                <a:ea typeface="Nixie One"/>
                <a:cs typeface="Nixie One"/>
                <a:sym typeface="Nixie One"/>
              </a:rPr>
              <a:t>How to Use Nearpod to Increase Engagement</a:t>
            </a:r>
            <a:endParaRPr b="1" sz="30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277" name="Google Shape;277;p25"/>
          <p:cNvSpPr txBox="1"/>
          <p:nvPr/>
        </p:nvSpPr>
        <p:spPr>
          <a:xfrm>
            <a:off x="967875" y="1240650"/>
            <a:ext cx="7350900" cy="3631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Oxygen"/>
              <a:buChar char="●"/>
            </a:pPr>
            <a:r>
              <a:rPr lang="en" sz="1800">
                <a:highlight>
                  <a:srgbClr val="FFFFFF"/>
                </a:highlight>
                <a:latin typeface="Oxygen"/>
                <a:ea typeface="Oxygen"/>
                <a:cs typeface="Oxygen"/>
                <a:sym typeface="Oxygen"/>
              </a:rPr>
              <a:t>Assessment</a:t>
            </a:r>
            <a:endParaRPr sz="1800">
              <a:highlight>
                <a:srgbClr val="FFFFFF"/>
              </a:highlight>
              <a:latin typeface="Oxygen"/>
              <a:ea typeface="Oxygen"/>
              <a:cs typeface="Oxygen"/>
              <a:sym typeface="Oxygen"/>
            </a:endParaRPr>
          </a:p>
          <a:p>
            <a:pPr indent="0" lvl="0" marL="457200" rtl="0" algn="l">
              <a:spcBef>
                <a:spcPts val="0"/>
              </a:spcBef>
              <a:spcAft>
                <a:spcPts val="0"/>
              </a:spcAft>
              <a:buNone/>
            </a:pPr>
            <a:r>
              <a:t/>
            </a:r>
            <a:endParaRPr sz="1800">
              <a:highlight>
                <a:srgbClr val="FFFFFF"/>
              </a:highlight>
              <a:latin typeface="Oxygen"/>
              <a:ea typeface="Oxygen"/>
              <a:cs typeface="Oxygen"/>
              <a:sym typeface="Oxygen"/>
            </a:endParaRPr>
          </a:p>
          <a:p>
            <a:pPr indent="0" lvl="0" marL="457200" rtl="0" algn="l">
              <a:spcBef>
                <a:spcPts val="0"/>
              </a:spcBef>
              <a:spcAft>
                <a:spcPts val="0"/>
              </a:spcAft>
              <a:buNone/>
            </a:pPr>
            <a:r>
              <a:rPr lang="en" sz="1800">
                <a:solidFill>
                  <a:srgbClr val="06185D"/>
                </a:solidFill>
                <a:highlight>
                  <a:srgbClr val="FFFFFF"/>
                </a:highlight>
                <a:latin typeface="Oxygen"/>
                <a:ea typeface="Oxygen"/>
                <a:cs typeface="Oxygen"/>
                <a:sym typeface="Oxygen"/>
              </a:rPr>
              <a:t>-To assess student knowledge, you can incorporate the strategies above. You can just include a multiple-choice quiz for students to take that will allow you to assess their knowledge. This can help you to determine which direction you needed to take in your next lesson or unit.</a:t>
            </a:r>
            <a:endParaRPr sz="1800">
              <a:highlight>
                <a:srgbClr val="FFFFFF"/>
              </a:highlight>
              <a:latin typeface="Oxygen"/>
              <a:ea typeface="Oxygen"/>
              <a:cs typeface="Oxygen"/>
              <a:sym typeface="Oxyge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6"/>
          <p:cNvSpPr txBox="1"/>
          <p:nvPr/>
        </p:nvSpPr>
        <p:spPr>
          <a:xfrm>
            <a:off x="1074375" y="386050"/>
            <a:ext cx="7407900" cy="8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9900"/>
                </a:solidFill>
                <a:latin typeface="Nixie One"/>
                <a:ea typeface="Nixie One"/>
                <a:cs typeface="Nixie One"/>
                <a:sym typeface="Nixie One"/>
              </a:rPr>
              <a:t>Create your Own</a:t>
            </a:r>
            <a:endParaRPr b="1" sz="36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283" name="Google Shape;283;p26"/>
          <p:cNvSpPr txBox="1"/>
          <p:nvPr/>
        </p:nvSpPr>
        <p:spPr>
          <a:xfrm>
            <a:off x="1000275" y="1155175"/>
            <a:ext cx="7556100" cy="32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Oxygen"/>
                <a:ea typeface="Oxygen"/>
                <a:cs typeface="Oxygen"/>
                <a:sym typeface="Oxygen"/>
              </a:rPr>
              <a:t>When you’re ready to create your own Nearpod lesson, you have a few different options. You can create Nearpod presentations through the “Create” feature on the </a:t>
            </a:r>
            <a:r>
              <a:rPr lang="en" sz="2000">
                <a:latin typeface="Oxygen"/>
                <a:ea typeface="Oxygen"/>
                <a:cs typeface="Oxygen"/>
                <a:sym typeface="Oxygen"/>
              </a:rPr>
              <a:t>dashboard</a:t>
            </a:r>
            <a:r>
              <a:rPr lang="en" sz="2000">
                <a:latin typeface="Oxygen"/>
                <a:ea typeface="Oxygen"/>
                <a:cs typeface="Oxygen"/>
                <a:sym typeface="Oxygen"/>
              </a:rPr>
              <a:t> page. This allows you to upload a file from your computer, in a PNG, PDF, or PPT file to create a presentation or individual slides. You can also create Nearpod lessons through your Google Slides Add-on.</a:t>
            </a:r>
            <a:endParaRPr sz="2000">
              <a:latin typeface="Oxygen"/>
              <a:ea typeface="Oxygen"/>
              <a:cs typeface="Oxygen"/>
              <a:sym typeface="Oxyge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7"/>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289" name="Google Shape;289;p27"/>
          <p:cNvSpPr txBox="1"/>
          <p:nvPr/>
        </p:nvSpPr>
        <p:spPr>
          <a:xfrm>
            <a:off x="499750" y="1317900"/>
            <a:ext cx="4209300" cy="31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Oxygen"/>
                <a:ea typeface="Oxygen"/>
                <a:cs typeface="Oxygen"/>
                <a:sym typeface="Oxygen"/>
              </a:rPr>
              <a:t>1. Begin by going to nearpod.com. Make sure to sign in with google.</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rPr lang="en" sz="2000">
                <a:latin typeface="Oxygen"/>
                <a:ea typeface="Oxygen"/>
                <a:cs typeface="Oxygen"/>
                <a:sym typeface="Oxygen"/>
              </a:rPr>
              <a:t>2. Once you’re logged in, click on “Lesson in Nearpod” in the box that says “Create your Own”.</a:t>
            </a:r>
            <a:endParaRPr sz="2000">
              <a:latin typeface="Oxygen"/>
              <a:ea typeface="Oxygen"/>
              <a:cs typeface="Oxygen"/>
              <a:sym typeface="Oxygen"/>
            </a:endParaRPr>
          </a:p>
        </p:txBody>
      </p:sp>
      <p:pic>
        <p:nvPicPr>
          <p:cNvPr id="290" name="Google Shape;290;p27"/>
          <p:cNvPicPr preferRelativeResize="0"/>
          <p:nvPr/>
        </p:nvPicPr>
        <p:blipFill>
          <a:blip r:embed="rId3">
            <a:alphaModFix/>
          </a:blip>
          <a:stretch>
            <a:fillRect/>
          </a:stretch>
        </p:blipFill>
        <p:spPr>
          <a:xfrm>
            <a:off x="4709050" y="1155175"/>
            <a:ext cx="4145625" cy="3521349"/>
          </a:xfrm>
          <a:prstGeom prst="rect">
            <a:avLst/>
          </a:prstGeom>
          <a:noFill/>
          <a:ln>
            <a:noFill/>
          </a:ln>
        </p:spPr>
      </p:pic>
      <p:sp>
        <p:nvSpPr>
          <p:cNvPr id="291" name="Google Shape;291;p27"/>
          <p:cNvSpPr/>
          <p:nvPr/>
        </p:nvSpPr>
        <p:spPr>
          <a:xfrm>
            <a:off x="5957913" y="3070500"/>
            <a:ext cx="1647900" cy="503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8"/>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297" name="Google Shape;297;p28"/>
          <p:cNvSpPr txBox="1"/>
          <p:nvPr/>
        </p:nvSpPr>
        <p:spPr>
          <a:xfrm>
            <a:off x="1014100" y="1181450"/>
            <a:ext cx="7407900" cy="9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Oxygen"/>
                <a:ea typeface="Oxygen"/>
                <a:cs typeface="Oxygen"/>
                <a:sym typeface="Oxygen"/>
              </a:rPr>
              <a:t>3.</a:t>
            </a:r>
            <a:r>
              <a:rPr lang="en" sz="2000">
                <a:latin typeface="Oxygen"/>
                <a:ea typeface="Oxygen"/>
                <a:cs typeface="Oxygen"/>
                <a:sym typeface="Oxygen"/>
              </a:rPr>
              <a:t> Next, you will click on “Add Slide” in new screen.</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298" name="Google Shape;298;p28"/>
          <p:cNvPicPr preferRelativeResize="0"/>
          <p:nvPr/>
        </p:nvPicPr>
        <p:blipFill>
          <a:blip r:embed="rId3">
            <a:alphaModFix/>
          </a:blip>
          <a:stretch>
            <a:fillRect/>
          </a:stretch>
        </p:blipFill>
        <p:spPr>
          <a:xfrm>
            <a:off x="1254575" y="1763900"/>
            <a:ext cx="6215007" cy="2691850"/>
          </a:xfrm>
          <a:prstGeom prst="rect">
            <a:avLst/>
          </a:prstGeom>
          <a:noFill/>
          <a:ln>
            <a:noFill/>
          </a:ln>
        </p:spPr>
      </p:pic>
      <p:sp>
        <p:nvSpPr>
          <p:cNvPr id="299" name="Google Shape;299;p28"/>
          <p:cNvSpPr/>
          <p:nvPr/>
        </p:nvSpPr>
        <p:spPr>
          <a:xfrm>
            <a:off x="1150550" y="2146850"/>
            <a:ext cx="2229600" cy="1647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05" name="Google Shape;305;p29"/>
          <p:cNvSpPr txBox="1"/>
          <p:nvPr/>
        </p:nvSpPr>
        <p:spPr>
          <a:xfrm>
            <a:off x="623150" y="1044600"/>
            <a:ext cx="7983600" cy="9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4</a:t>
            </a:r>
            <a:r>
              <a:rPr lang="en" sz="1600">
                <a:latin typeface="Oxygen"/>
                <a:ea typeface="Oxygen"/>
                <a:cs typeface="Oxygen"/>
                <a:sym typeface="Oxygen"/>
              </a:rPr>
              <a:t>. </a:t>
            </a:r>
            <a:r>
              <a:rPr lang="en" sz="1600">
                <a:latin typeface="Oxygen"/>
                <a:ea typeface="Oxygen"/>
                <a:cs typeface="Oxygen"/>
                <a:sym typeface="Oxygen"/>
              </a:rPr>
              <a:t> A new window will pop up. “Add Content” will allow you to add slides like a Powerpoint. “Add Activity” will let you add questions, visuals and more. Click “Add Activity”.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06" name="Google Shape;306;p29"/>
          <p:cNvPicPr preferRelativeResize="0"/>
          <p:nvPr/>
        </p:nvPicPr>
        <p:blipFill>
          <a:blip r:embed="rId3">
            <a:alphaModFix/>
          </a:blip>
          <a:stretch>
            <a:fillRect/>
          </a:stretch>
        </p:blipFill>
        <p:spPr>
          <a:xfrm>
            <a:off x="946037" y="2010000"/>
            <a:ext cx="7251921" cy="2828700"/>
          </a:xfrm>
          <a:prstGeom prst="rect">
            <a:avLst/>
          </a:prstGeom>
          <a:noFill/>
          <a:ln>
            <a:noFill/>
          </a:ln>
        </p:spPr>
      </p:pic>
      <p:sp>
        <p:nvSpPr>
          <p:cNvPr id="307" name="Google Shape;307;p29"/>
          <p:cNvSpPr/>
          <p:nvPr/>
        </p:nvSpPr>
        <p:spPr>
          <a:xfrm>
            <a:off x="1976475" y="2010000"/>
            <a:ext cx="1283400" cy="425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0"/>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13" name="Google Shape;313;p30"/>
          <p:cNvSpPr txBox="1"/>
          <p:nvPr/>
        </p:nvSpPr>
        <p:spPr>
          <a:xfrm>
            <a:off x="623150" y="1044600"/>
            <a:ext cx="7983600" cy="10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5.</a:t>
            </a:r>
            <a:r>
              <a:rPr lang="en" sz="1600">
                <a:latin typeface="Oxygen"/>
                <a:ea typeface="Oxygen"/>
                <a:cs typeface="Oxygen"/>
                <a:sym typeface="Oxygen"/>
              </a:rPr>
              <a:t> </a:t>
            </a:r>
            <a:r>
              <a:rPr lang="en" sz="1300">
                <a:latin typeface="Oxygen"/>
                <a:ea typeface="Oxygen"/>
                <a:cs typeface="Oxygen"/>
                <a:sym typeface="Oxygen"/>
              </a:rPr>
              <a:t>The screen will now show the different activity options. Open ended questions allow students to type in responses to a question. Matching pairs allows students to match cards such as words and definitions. Quiz allows students to answer multiple choice questions. Matching Pairs allows students to match words or letters to pictures. Lets create an open ended question so click “Open Ended Question”</a:t>
            </a: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14" name="Google Shape;314;p30"/>
          <p:cNvPicPr preferRelativeResize="0"/>
          <p:nvPr/>
        </p:nvPicPr>
        <p:blipFill>
          <a:blip r:embed="rId3">
            <a:alphaModFix/>
          </a:blip>
          <a:stretch>
            <a:fillRect/>
          </a:stretch>
        </p:blipFill>
        <p:spPr>
          <a:xfrm>
            <a:off x="730925" y="2229825"/>
            <a:ext cx="7534451" cy="2719200"/>
          </a:xfrm>
          <a:prstGeom prst="rect">
            <a:avLst/>
          </a:prstGeom>
          <a:noFill/>
          <a:ln>
            <a:noFill/>
          </a:ln>
        </p:spPr>
      </p:pic>
      <p:sp>
        <p:nvSpPr>
          <p:cNvPr id="315" name="Google Shape;315;p30"/>
          <p:cNvSpPr/>
          <p:nvPr/>
        </p:nvSpPr>
        <p:spPr>
          <a:xfrm>
            <a:off x="2228925" y="2792775"/>
            <a:ext cx="1504200" cy="1178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1"/>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21" name="Google Shape;321;p31"/>
          <p:cNvSpPr txBox="1"/>
          <p:nvPr/>
        </p:nvSpPr>
        <p:spPr>
          <a:xfrm>
            <a:off x="623150" y="1044600"/>
            <a:ext cx="7983600" cy="5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6</a:t>
            </a:r>
            <a:r>
              <a:rPr lang="en" sz="1600">
                <a:latin typeface="Oxygen"/>
                <a:ea typeface="Oxygen"/>
                <a:cs typeface="Oxygen"/>
                <a:sym typeface="Oxygen"/>
              </a:rPr>
              <a:t>. </a:t>
            </a:r>
            <a:r>
              <a:rPr lang="en" sz="1300">
                <a:latin typeface="Oxygen"/>
                <a:ea typeface="Oxygen"/>
                <a:cs typeface="Oxygen"/>
                <a:sym typeface="Oxygen"/>
              </a:rPr>
              <a:t> Type in your open ended question on the new screen. Then hit save on the bottom right.</a:t>
            </a:r>
            <a:endParaRPr sz="13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22" name="Google Shape;322;p31"/>
          <p:cNvPicPr preferRelativeResize="0"/>
          <p:nvPr/>
        </p:nvPicPr>
        <p:blipFill>
          <a:blip r:embed="rId3">
            <a:alphaModFix/>
          </a:blip>
          <a:stretch>
            <a:fillRect/>
          </a:stretch>
        </p:blipFill>
        <p:spPr>
          <a:xfrm>
            <a:off x="1229650" y="1572475"/>
            <a:ext cx="6932451" cy="3176725"/>
          </a:xfrm>
          <a:prstGeom prst="rect">
            <a:avLst/>
          </a:prstGeom>
          <a:noFill/>
          <a:ln>
            <a:noFill/>
          </a:ln>
        </p:spPr>
      </p:pic>
      <p:sp>
        <p:nvSpPr>
          <p:cNvPr id="323" name="Google Shape;323;p31"/>
          <p:cNvSpPr/>
          <p:nvPr/>
        </p:nvSpPr>
        <p:spPr>
          <a:xfrm>
            <a:off x="7162050" y="4370550"/>
            <a:ext cx="873000" cy="591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4"/>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14"/>
          <p:cNvSpPr txBox="1"/>
          <p:nvPr/>
        </p:nvSpPr>
        <p:spPr>
          <a:xfrm>
            <a:off x="2115475" y="580350"/>
            <a:ext cx="56214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9900"/>
                </a:solidFill>
                <a:latin typeface="Nixie One"/>
                <a:ea typeface="Nixie One"/>
                <a:cs typeface="Nixie One"/>
                <a:sym typeface="Nixie One"/>
              </a:rPr>
              <a:t>What is Nearpod?</a:t>
            </a:r>
            <a:endParaRPr b="1">
              <a:solidFill>
                <a:srgbClr val="FF9900"/>
              </a:solidFill>
            </a:endParaRPr>
          </a:p>
        </p:txBody>
      </p:sp>
      <p:sp>
        <p:nvSpPr>
          <p:cNvPr id="203" name="Google Shape;203;p14"/>
          <p:cNvSpPr txBox="1"/>
          <p:nvPr/>
        </p:nvSpPr>
        <p:spPr>
          <a:xfrm>
            <a:off x="2229275" y="2031375"/>
            <a:ext cx="5860500" cy="23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Oxygen"/>
                <a:ea typeface="Oxygen"/>
                <a:cs typeface="Oxygen"/>
                <a:sym typeface="Oxygen"/>
              </a:rPr>
              <a:t>Nearpod is an instructional platform that merges formative assessment and dynamic media for collaborative learning experiences.</a:t>
            </a:r>
            <a:endParaRPr sz="2600">
              <a:latin typeface="Oxygen"/>
              <a:ea typeface="Oxygen"/>
              <a:cs typeface="Oxygen"/>
              <a:sym typeface="Oxyge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2"/>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29" name="Google Shape;329;p32"/>
          <p:cNvSpPr txBox="1"/>
          <p:nvPr/>
        </p:nvSpPr>
        <p:spPr>
          <a:xfrm>
            <a:off x="623150" y="1044600"/>
            <a:ext cx="7983600" cy="5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7. Click where it says “Untitled Lesson” to change the name to your topic so it saves. </a:t>
            </a:r>
            <a:endParaRPr sz="16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30" name="Google Shape;330;p32"/>
          <p:cNvPicPr preferRelativeResize="0"/>
          <p:nvPr/>
        </p:nvPicPr>
        <p:blipFill>
          <a:blip r:embed="rId3">
            <a:alphaModFix/>
          </a:blip>
          <a:stretch>
            <a:fillRect/>
          </a:stretch>
        </p:blipFill>
        <p:spPr>
          <a:xfrm>
            <a:off x="2171925" y="1546075"/>
            <a:ext cx="4319533" cy="3203100"/>
          </a:xfrm>
          <a:prstGeom prst="rect">
            <a:avLst/>
          </a:prstGeom>
          <a:noFill/>
          <a:ln>
            <a:noFill/>
          </a:ln>
        </p:spPr>
      </p:pic>
      <p:sp>
        <p:nvSpPr>
          <p:cNvPr id="331" name="Google Shape;331;p32"/>
          <p:cNvSpPr/>
          <p:nvPr/>
        </p:nvSpPr>
        <p:spPr>
          <a:xfrm>
            <a:off x="2171925" y="1467475"/>
            <a:ext cx="1782000" cy="591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3"/>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37" name="Google Shape;337;p33"/>
          <p:cNvSpPr txBox="1"/>
          <p:nvPr/>
        </p:nvSpPr>
        <p:spPr>
          <a:xfrm>
            <a:off x="623150" y="1044600"/>
            <a:ext cx="7983600" cy="5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8. Next, let’s add a multiple choice question. Click on “New Slide” again and select “Activity” and this time select “Quiz”.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38" name="Google Shape;338;p33"/>
          <p:cNvPicPr preferRelativeResize="0"/>
          <p:nvPr/>
        </p:nvPicPr>
        <p:blipFill>
          <a:blip r:embed="rId3">
            <a:alphaModFix/>
          </a:blip>
          <a:stretch>
            <a:fillRect/>
          </a:stretch>
        </p:blipFill>
        <p:spPr>
          <a:xfrm>
            <a:off x="517950" y="1635600"/>
            <a:ext cx="3036275" cy="1520725"/>
          </a:xfrm>
          <a:prstGeom prst="rect">
            <a:avLst/>
          </a:prstGeom>
          <a:noFill/>
          <a:ln>
            <a:noFill/>
          </a:ln>
        </p:spPr>
      </p:pic>
      <p:pic>
        <p:nvPicPr>
          <p:cNvPr id="339" name="Google Shape;339;p33"/>
          <p:cNvPicPr preferRelativeResize="0"/>
          <p:nvPr/>
        </p:nvPicPr>
        <p:blipFill>
          <a:blip r:embed="rId4">
            <a:alphaModFix/>
          </a:blip>
          <a:stretch>
            <a:fillRect/>
          </a:stretch>
        </p:blipFill>
        <p:spPr>
          <a:xfrm>
            <a:off x="2985050" y="2866375"/>
            <a:ext cx="5733549" cy="1739050"/>
          </a:xfrm>
          <a:prstGeom prst="rect">
            <a:avLst/>
          </a:prstGeom>
          <a:noFill/>
          <a:ln>
            <a:noFill/>
          </a:ln>
        </p:spPr>
      </p:pic>
      <p:sp>
        <p:nvSpPr>
          <p:cNvPr id="340" name="Google Shape;340;p33"/>
          <p:cNvSpPr/>
          <p:nvPr/>
        </p:nvSpPr>
        <p:spPr>
          <a:xfrm>
            <a:off x="6352125" y="2950600"/>
            <a:ext cx="1494600" cy="546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4"/>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46" name="Google Shape;346;p34"/>
          <p:cNvSpPr txBox="1"/>
          <p:nvPr/>
        </p:nvSpPr>
        <p:spPr>
          <a:xfrm>
            <a:off x="623150" y="1044600"/>
            <a:ext cx="7983600" cy="5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9. Type in a multiple choice question on this slide. In order to add more answer choices, click “+ Add Answer”. Select the correct answer by selecting the checkmark next to it.  Then, click “save”.</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47" name="Google Shape;347;p34"/>
          <p:cNvPicPr preferRelativeResize="0"/>
          <p:nvPr/>
        </p:nvPicPr>
        <p:blipFill>
          <a:blip r:embed="rId3">
            <a:alphaModFix/>
          </a:blip>
          <a:stretch>
            <a:fillRect/>
          </a:stretch>
        </p:blipFill>
        <p:spPr>
          <a:xfrm>
            <a:off x="911000" y="1940400"/>
            <a:ext cx="7764905" cy="3203100"/>
          </a:xfrm>
          <a:prstGeom prst="rect">
            <a:avLst/>
          </a:prstGeom>
          <a:noFill/>
          <a:ln>
            <a:noFill/>
          </a:ln>
        </p:spPr>
      </p:pic>
      <p:sp>
        <p:nvSpPr>
          <p:cNvPr id="348" name="Google Shape;348;p34"/>
          <p:cNvSpPr/>
          <p:nvPr/>
        </p:nvSpPr>
        <p:spPr>
          <a:xfrm>
            <a:off x="3867650" y="4402125"/>
            <a:ext cx="1494600" cy="546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4"/>
          <p:cNvSpPr/>
          <p:nvPr/>
        </p:nvSpPr>
        <p:spPr>
          <a:xfrm>
            <a:off x="7534750" y="4696650"/>
            <a:ext cx="1213500" cy="463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5"/>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55" name="Google Shape;355;p35"/>
          <p:cNvSpPr txBox="1"/>
          <p:nvPr/>
        </p:nvSpPr>
        <p:spPr>
          <a:xfrm>
            <a:off x="623150" y="1044600"/>
            <a:ext cx="7983600" cy="9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10. Continue adding a few more questions and any other slides that you wish. When you return to the home screen, click “Save and Exit”. This will prompt another screen to enter grade and subject and then hit “save”. </a:t>
            </a:r>
            <a:endParaRPr sz="16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56" name="Google Shape;356;p35"/>
          <p:cNvPicPr preferRelativeResize="0"/>
          <p:nvPr/>
        </p:nvPicPr>
        <p:blipFill>
          <a:blip r:embed="rId3">
            <a:alphaModFix/>
          </a:blip>
          <a:stretch>
            <a:fillRect/>
          </a:stretch>
        </p:blipFill>
        <p:spPr>
          <a:xfrm>
            <a:off x="247075" y="1961700"/>
            <a:ext cx="5583429" cy="2877001"/>
          </a:xfrm>
          <a:prstGeom prst="rect">
            <a:avLst/>
          </a:prstGeom>
          <a:noFill/>
          <a:ln>
            <a:noFill/>
          </a:ln>
        </p:spPr>
      </p:pic>
      <p:sp>
        <p:nvSpPr>
          <p:cNvPr id="357" name="Google Shape;357;p35"/>
          <p:cNvSpPr/>
          <p:nvPr/>
        </p:nvSpPr>
        <p:spPr>
          <a:xfrm>
            <a:off x="4963700" y="4396000"/>
            <a:ext cx="946800" cy="521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8" name="Google Shape;358;p35"/>
          <p:cNvPicPr preferRelativeResize="0"/>
          <p:nvPr/>
        </p:nvPicPr>
        <p:blipFill>
          <a:blip r:embed="rId4">
            <a:alphaModFix/>
          </a:blip>
          <a:stretch>
            <a:fillRect/>
          </a:stretch>
        </p:blipFill>
        <p:spPr>
          <a:xfrm>
            <a:off x="5910344" y="1961700"/>
            <a:ext cx="3014151" cy="2434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6"/>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64" name="Google Shape;364;p36"/>
          <p:cNvSpPr txBox="1"/>
          <p:nvPr/>
        </p:nvSpPr>
        <p:spPr>
          <a:xfrm>
            <a:off x="623150" y="1044600"/>
            <a:ext cx="7983600" cy="9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11. When you’re at your library, hover over the Nearpod you just created to see the Live Lesson (Teacher paced) (FREE) and Student Paced options.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65" name="Google Shape;365;p36"/>
          <p:cNvPicPr preferRelativeResize="0"/>
          <p:nvPr/>
        </p:nvPicPr>
        <p:blipFill>
          <a:blip r:embed="rId3">
            <a:alphaModFix/>
          </a:blip>
          <a:stretch>
            <a:fillRect/>
          </a:stretch>
        </p:blipFill>
        <p:spPr>
          <a:xfrm>
            <a:off x="2014150" y="1851150"/>
            <a:ext cx="4353355" cy="2877000"/>
          </a:xfrm>
          <a:prstGeom prst="rect">
            <a:avLst/>
          </a:prstGeom>
          <a:noFill/>
          <a:ln>
            <a:noFill/>
          </a:ln>
        </p:spPr>
      </p:pic>
      <p:sp>
        <p:nvSpPr>
          <p:cNvPr id="366" name="Google Shape;366;p36"/>
          <p:cNvSpPr/>
          <p:nvPr/>
        </p:nvSpPr>
        <p:spPr>
          <a:xfrm>
            <a:off x="4195850" y="3266100"/>
            <a:ext cx="2135100" cy="441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7"/>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72" name="Google Shape;372;p37"/>
          <p:cNvSpPr txBox="1"/>
          <p:nvPr/>
        </p:nvSpPr>
        <p:spPr>
          <a:xfrm>
            <a:off x="623150" y="1044600"/>
            <a:ext cx="7983600" cy="12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12. When you click “Live Lesson”, it will open a new screen with directions and a code for students to join. You can control the presentation from your laptop or phone (using their app) and as you click to the next slide, the screens on students’ phones will also change.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73" name="Google Shape;373;p37"/>
          <p:cNvPicPr preferRelativeResize="0"/>
          <p:nvPr/>
        </p:nvPicPr>
        <p:blipFill>
          <a:blip r:embed="rId3">
            <a:alphaModFix/>
          </a:blip>
          <a:stretch>
            <a:fillRect/>
          </a:stretch>
        </p:blipFill>
        <p:spPr>
          <a:xfrm>
            <a:off x="3076500" y="2208750"/>
            <a:ext cx="2596917" cy="2529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8"/>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Step by Step Directions to Create your First Nearpod Lesson</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79" name="Google Shape;379;p38"/>
          <p:cNvSpPr txBox="1"/>
          <p:nvPr/>
        </p:nvSpPr>
        <p:spPr>
          <a:xfrm>
            <a:off x="623150" y="1044600"/>
            <a:ext cx="79836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13. You will see a waiting screen where student names will show up as they sign in. Then you can click on the arrow on the right to move to the next slide. </a:t>
            </a: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t/>
            </a:r>
            <a:endParaRPr sz="13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a:p>
            <a:pPr indent="0" lvl="0" marL="0" rtl="0" algn="l">
              <a:spcBef>
                <a:spcPts val="0"/>
              </a:spcBef>
              <a:spcAft>
                <a:spcPts val="0"/>
              </a:spcAft>
              <a:buNone/>
            </a:pPr>
            <a:r>
              <a:t/>
            </a:r>
            <a:endParaRPr sz="2000">
              <a:latin typeface="Oxygen"/>
              <a:ea typeface="Oxygen"/>
              <a:cs typeface="Oxygen"/>
              <a:sym typeface="Oxygen"/>
            </a:endParaRPr>
          </a:p>
        </p:txBody>
      </p:sp>
      <p:pic>
        <p:nvPicPr>
          <p:cNvPr id="380" name="Google Shape;380;p38"/>
          <p:cNvPicPr preferRelativeResize="0"/>
          <p:nvPr/>
        </p:nvPicPr>
        <p:blipFill>
          <a:blip r:embed="rId3">
            <a:alphaModFix/>
          </a:blip>
          <a:stretch>
            <a:fillRect/>
          </a:stretch>
        </p:blipFill>
        <p:spPr>
          <a:xfrm>
            <a:off x="1240175" y="1740900"/>
            <a:ext cx="6448100" cy="2960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9"/>
          <p:cNvSpPr txBox="1"/>
          <p:nvPr/>
        </p:nvSpPr>
        <p:spPr>
          <a:xfrm>
            <a:off x="911000" y="186600"/>
            <a:ext cx="7407900" cy="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9900"/>
                </a:solidFill>
                <a:latin typeface="Nixie One"/>
                <a:ea typeface="Nixie One"/>
                <a:cs typeface="Nixie One"/>
                <a:sym typeface="Nixie One"/>
              </a:rPr>
              <a:t>Here is a Nearpod Lesson created by @thelimitlessclassroom</a:t>
            </a:r>
            <a:endParaRPr b="1" sz="24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pic>
        <p:nvPicPr>
          <p:cNvPr id="386" name="Google Shape;386;p39">
            <a:hlinkClick r:id="rId3"/>
          </p:cNvPr>
          <p:cNvPicPr preferRelativeResize="0"/>
          <p:nvPr/>
        </p:nvPicPr>
        <p:blipFill>
          <a:blip r:embed="rId4">
            <a:alphaModFix/>
          </a:blip>
          <a:stretch>
            <a:fillRect/>
          </a:stretch>
        </p:blipFill>
        <p:spPr>
          <a:xfrm>
            <a:off x="3076525" y="1133900"/>
            <a:ext cx="3324225" cy="3295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0"/>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2" name="Google Shape;392;p40"/>
          <p:cNvSpPr txBox="1"/>
          <p:nvPr/>
        </p:nvSpPr>
        <p:spPr>
          <a:xfrm>
            <a:off x="1694350" y="404250"/>
            <a:ext cx="7407900" cy="9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rgbClr val="FF9900"/>
                </a:solidFill>
                <a:latin typeface="Nixie One"/>
                <a:ea typeface="Nixie One"/>
                <a:cs typeface="Nixie One"/>
                <a:sym typeface="Nixie One"/>
              </a:rPr>
              <a:t>Live Lesson vs. Student Paced</a:t>
            </a:r>
            <a:endParaRPr b="1" sz="33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93" name="Google Shape;393;p40"/>
          <p:cNvSpPr txBox="1"/>
          <p:nvPr/>
        </p:nvSpPr>
        <p:spPr>
          <a:xfrm>
            <a:off x="2388550" y="1325850"/>
            <a:ext cx="6019500" cy="356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500">
                <a:highlight>
                  <a:srgbClr val="FFFFFF"/>
                </a:highlight>
                <a:latin typeface="Oxygen"/>
                <a:ea typeface="Oxygen"/>
                <a:cs typeface="Oxygen"/>
                <a:sym typeface="Oxygen"/>
              </a:rPr>
              <a:t>There are two modes that you can display the presentations, as a live lesson or student paced. Using a live lesson allows the teacher to control everything. You control the movement of the slides so students cannot go ahead and complete activities without hearing the information first. This allows you to set the pace of the classroom so that you can stop and chat about the subject matter. I really like this mode for the introduction of a topic.  </a:t>
            </a:r>
            <a:endParaRPr sz="1500">
              <a:highlight>
                <a:srgbClr val="FFFFFF"/>
              </a:highlight>
              <a:latin typeface="Oxygen"/>
              <a:ea typeface="Oxygen"/>
              <a:cs typeface="Oxygen"/>
              <a:sym typeface="Oxygen"/>
            </a:endParaRPr>
          </a:p>
          <a:p>
            <a:pPr indent="0" lvl="0" marL="0" rtl="0" algn="ctr">
              <a:lnSpc>
                <a:spcPct val="100000"/>
              </a:lnSpc>
              <a:spcBef>
                <a:spcPts val="0"/>
              </a:spcBef>
              <a:spcAft>
                <a:spcPts val="0"/>
              </a:spcAft>
              <a:buNone/>
            </a:pPr>
            <a:r>
              <a:t/>
            </a:r>
            <a:endParaRPr sz="1500">
              <a:highlight>
                <a:srgbClr val="FFFFFF"/>
              </a:highlight>
              <a:latin typeface="Oxygen"/>
              <a:ea typeface="Oxygen"/>
              <a:cs typeface="Oxygen"/>
              <a:sym typeface="Oxygen"/>
            </a:endParaRPr>
          </a:p>
          <a:p>
            <a:pPr indent="0" lvl="0" marL="0" rtl="0" algn="ctr">
              <a:lnSpc>
                <a:spcPct val="100000"/>
              </a:lnSpc>
              <a:spcBef>
                <a:spcPts val="0"/>
              </a:spcBef>
              <a:spcAft>
                <a:spcPts val="0"/>
              </a:spcAft>
              <a:buNone/>
            </a:pPr>
            <a:r>
              <a:rPr lang="en" sz="1500">
                <a:highlight>
                  <a:srgbClr val="FFFFFF"/>
                </a:highlight>
                <a:latin typeface="Oxygen"/>
                <a:ea typeface="Oxygen"/>
                <a:cs typeface="Oxygen"/>
                <a:sym typeface="Oxygen"/>
              </a:rPr>
              <a:t>Student-paced allows students to work independently on the presentation. They can go at their own pace. This is great as a review of information or to differentiate learning for students that need extra help on a topic. One pitfall to this version is that students may need headphones if you have videos embedded in the presentation or you will hear multiple videos at different points at once.  </a:t>
            </a:r>
            <a:endParaRPr sz="1500">
              <a:highlight>
                <a:srgbClr val="FFFFFF"/>
              </a:highlight>
              <a:latin typeface="Oxygen"/>
              <a:ea typeface="Oxygen"/>
              <a:cs typeface="Oxygen"/>
              <a:sym typeface="Oxygen"/>
            </a:endParaRPr>
          </a:p>
          <a:p>
            <a:pPr indent="0" lvl="0" marL="0" rtl="0" algn="l">
              <a:lnSpc>
                <a:spcPct val="150000"/>
              </a:lnSpc>
              <a:spcBef>
                <a:spcPts val="0"/>
              </a:spcBef>
              <a:spcAft>
                <a:spcPts val="0"/>
              </a:spcAft>
              <a:buNone/>
            </a:pPr>
            <a:r>
              <a:t/>
            </a:r>
            <a:endParaRPr/>
          </a:p>
          <a:p>
            <a:pPr indent="0" lvl="0" marL="0" rtl="0" algn="l">
              <a:spcBef>
                <a:spcPts val="0"/>
              </a:spcBef>
              <a:spcAft>
                <a:spcPts val="0"/>
              </a:spcAft>
              <a:buNone/>
            </a:pPr>
            <a:r>
              <a:t/>
            </a:r>
            <a:endParaRPr>
              <a:latin typeface="Varela Round"/>
              <a:ea typeface="Varela Round"/>
              <a:cs typeface="Varela Round"/>
              <a:sym typeface="Varela Rou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1"/>
          <p:cNvSpPr txBox="1"/>
          <p:nvPr/>
        </p:nvSpPr>
        <p:spPr>
          <a:xfrm>
            <a:off x="1000250" y="125175"/>
            <a:ext cx="7407900" cy="77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Getting Started…...</a:t>
            </a:r>
            <a:endParaRPr b="1" sz="32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399" name="Google Shape;399;p41"/>
          <p:cNvSpPr txBox="1"/>
          <p:nvPr/>
        </p:nvSpPr>
        <p:spPr>
          <a:xfrm>
            <a:off x="1182350" y="870675"/>
            <a:ext cx="6998400" cy="39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highlight>
                  <a:srgbClr val="FEFEFE"/>
                </a:highlight>
                <a:latin typeface="Oxygen"/>
                <a:ea typeface="Oxygen"/>
                <a:cs typeface="Oxygen"/>
                <a:sym typeface="Oxygen"/>
              </a:rPr>
              <a:t>Once you’ve added a lesson to your library, you can launch it by choosing the </a:t>
            </a:r>
            <a:r>
              <a:rPr i="1" lang="en" sz="1500">
                <a:highlight>
                  <a:srgbClr val="FEFEFE"/>
                </a:highlight>
                <a:latin typeface="Oxygen"/>
                <a:ea typeface="Oxygen"/>
                <a:cs typeface="Oxygen"/>
                <a:sym typeface="Oxygen"/>
              </a:rPr>
              <a:t>Live lesson</a:t>
            </a:r>
            <a:r>
              <a:rPr lang="en" sz="1500">
                <a:highlight>
                  <a:srgbClr val="FEFEFE"/>
                </a:highlight>
                <a:latin typeface="Oxygen"/>
                <a:ea typeface="Oxygen"/>
                <a:cs typeface="Oxygen"/>
                <a:sym typeface="Oxygen"/>
              </a:rPr>
              <a:t> button. You’ll receive a code on your screen to share with students. With Pre-K students, I recommend using Nearpod on a tablet. The touchscreen will make it easier for early learners to explore the content you share with them through Nearpod. </a:t>
            </a:r>
            <a:endParaRPr sz="1500">
              <a:highlight>
                <a:srgbClr val="FEFEFE"/>
              </a:highlight>
              <a:latin typeface="Oxygen"/>
              <a:ea typeface="Oxygen"/>
              <a:cs typeface="Oxygen"/>
              <a:sym typeface="Oxygen"/>
            </a:endParaRPr>
          </a:p>
          <a:p>
            <a:pPr indent="0" lvl="0" marL="0" rtl="0" algn="l">
              <a:spcBef>
                <a:spcPts val="0"/>
              </a:spcBef>
              <a:spcAft>
                <a:spcPts val="0"/>
              </a:spcAft>
              <a:buNone/>
            </a:pPr>
            <a:r>
              <a:t/>
            </a:r>
            <a:endParaRPr sz="1500">
              <a:highlight>
                <a:srgbClr val="FEFEFE"/>
              </a:highlight>
              <a:latin typeface="Oxygen"/>
              <a:ea typeface="Oxygen"/>
              <a:cs typeface="Oxygen"/>
              <a:sym typeface="Oxygen"/>
            </a:endParaRPr>
          </a:p>
          <a:p>
            <a:pPr indent="0" lvl="0" marL="0" rtl="0" algn="l">
              <a:spcBef>
                <a:spcPts val="0"/>
              </a:spcBef>
              <a:spcAft>
                <a:spcPts val="0"/>
              </a:spcAft>
              <a:buNone/>
            </a:pPr>
            <a:r>
              <a:rPr lang="en" sz="1500">
                <a:highlight>
                  <a:srgbClr val="FEFEFE"/>
                </a:highlight>
                <a:latin typeface="Oxygen"/>
                <a:ea typeface="Oxygen"/>
                <a:cs typeface="Oxygen"/>
                <a:sym typeface="Oxygen"/>
              </a:rPr>
              <a:t>To join the lesson, students can take part in a “letter hunt.” When you say the letter aloud to your class, give students a chance to find the letter on their keyboard. Then they can tap the letter to add it to the box on their screen. Giving hints like “look at the top row  of your keyboard” can help students navigate. </a:t>
            </a:r>
            <a:endParaRPr sz="1500">
              <a:highlight>
                <a:srgbClr val="FEFEFE"/>
              </a:highlight>
              <a:latin typeface="Oxygen"/>
              <a:ea typeface="Oxygen"/>
              <a:cs typeface="Oxygen"/>
              <a:sym typeface="Oxygen"/>
            </a:endParaRPr>
          </a:p>
          <a:p>
            <a:pPr indent="0" lvl="0" marL="0" rtl="0" algn="l">
              <a:spcBef>
                <a:spcPts val="0"/>
              </a:spcBef>
              <a:spcAft>
                <a:spcPts val="0"/>
              </a:spcAft>
              <a:buNone/>
            </a:pPr>
            <a:r>
              <a:t/>
            </a:r>
            <a:endParaRPr sz="1500">
              <a:highlight>
                <a:srgbClr val="FEFEFE"/>
              </a:highlight>
              <a:latin typeface="Oxygen"/>
              <a:ea typeface="Oxygen"/>
              <a:cs typeface="Oxygen"/>
              <a:sym typeface="Oxygen"/>
            </a:endParaRPr>
          </a:p>
          <a:p>
            <a:pPr indent="0" lvl="0" marL="0" rtl="0" algn="l">
              <a:spcBef>
                <a:spcPts val="0"/>
              </a:spcBef>
              <a:spcAft>
                <a:spcPts val="0"/>
              </a:spcAft>
              <a:buNone/>
            </a:pPr>
            <a:r>
              <a:rPr lang="en" sz="1500">
                <a:highlight>
                  <a:srgbClr val="FEFEFE"/>
                </a:highlight>
                <a:latin typeface="Oxygen"/>
                <a:ea typeface="Oxygen"/>
                <a:cs typeface="Oxygen"/>
                <a:sym typeface="Oxygen"/>
              </a:rPr>
              <a:t>After students have entered the code on their screen, they’ll be asked to enter their name. Typing or spelling their name might be a challenging task for some of your early learners. Alternatively, you can ask them to add their first initial to the name box so you can get started with your lesson.</a:t>
            </a:r>
            <a:endParaRPr sz="1500">
              <a:highlight>
                <a:srgbClr val="FEFEFE"/>
              </a:highlight>
              <a:latin typeface="Oxygen"/>
              <a:ea typeface="Oxygen"/>
              <a:cs typeface="Oxygen"/>
              <a:sym typeface="Oxyge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9" name="Google Shape;209;p15"/>
          <p:cNvSpPr txBox="1"/>
          <p:nvPr/>
        </p:nvSpPr>
        <p:spPr>
          <a:xfrm>
            <a:off x="2115475" y="580350"/>
            <a:ext cx="56214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9900"/>
                </a:solidFill>
                <a:latin typeface="Nixie One"/>
                <a:ea typeface="Nixie One"/>
                <a:cs typeface="Nixie One"/>
                <a:sym typeface="Nixie One"/>
              </a:rPr>
              <a:t>What is Nearpod?</a:t>
            </a:r>
            <a:endParaRPr b="1">
              <a:solidFill>
                <a:srgbClr val="FF9900"/>
              </a:solidFill>
            </a:endParaRPr>
          </a:p>
        </p:txBody>
      </p:sp>
      <p:sp>
        <p:nvSpPr>
          <p:cNvPr id="210" name="Google Shape;210;p15"/>
          <p:cNvSpPr txBox="1"/>
          <p:nvPr/>
        </p:nvSpPr>
        <p:spPr>
          <a:xfrm>
            <a:off x="2229275" y="1678625"/>
            <a:ext cx="5860500" cy="26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highlight>
                  <a:srgbClr val="FFFFFF"/>
                </a:highlight>
                <a:latin typeface="Oxygen"/>
                <a:ea typeface="Oxygen"/>
                <a:cs typeface="Oxygen"/>
                <a:sym typeface="Oxygen"/>
              </a:rPr>
              <a:t>Nearpod is an interactive presentation that can be displayed on the Smartboard or personal digital devices. Each presentation is given a unique code that students use to access which means no need to have to remember usernames or passwords. The presentation can be a mixture of different slides consisting of textual information, polls, quizzes, videos, drawing activities, short answer, fill in the blanks, multiple choice, websites, etc. It allows you to vary your normal method of teaching for your students. </a:t>
            </a:r>
            <a:endParaRPr sz="2900">
              <a:latin typeface="Oxygen"/>
              <a:ea typeface="Oxygen"/>
              <a:cs typeface="Oxygen"/>
              <a:sym typeface="Oxyge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2"/>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5" name="Google Shape;405;p42"/>
          <p:cNvSpPr txBox="1"/>
          <p:nvPr/>
        </p:nvSpPr>
        <p:spPr>
          <a:xfrm>
            <a:off x="1000250" y="125175"/>
            <a:ext cx="7407900" cy="77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Nearpod Add-on for Google Slides</a:t>
            </a:r>
            <a:endParaRPr b="1" sz="2400">
              <a:solidFill>
                <a:srgbClr val="1155CC"/>
              </a:solidFill>
              <a:latin typeface="Nixie One"/>
              <a:ea typeface="Nixie One"/>
              <a:cs typeface="Nixie One"/>
              <a:sym typeface="Nixie One"/>
            </a:endParaRPr>
          </a:p>
        </p:txBody>
      </p:sp>
      <p:sp>
        <p:nvSpPr>
          <p:cNvPr id="406" name="Google Shape;406;p42"/>
          <p:cNvSpPr txBox="1"/>
          <p:nvPr/>
        </p:nvSpPr>
        <p:spPr>
          <a:xfrm>
            <a:off x="2252025" y="1075525"/>
            <a:ext cx="5519100" cy="38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50">
                <a:solidFill>
                  <a:srgbClr val="686868"/>
                </a:solidFill>
                <a:highlight>
                  <a:srgbClr val="FFFFFF"/>
                </a:highlight>
                <a:latin typeface="Oxygen"/>
                <a:ea typeface="Oxygen"/>
                <a:cs typeface="Oxygen"/>
                <a:sym typeface="Oxygen"/>
              </a:rPr>
              <a:t>You can now embed your favorite Nearpod activities directly within your Google Slides presentations. </a:t>
            </a:r>
            <a:r>
              <a:rPr lang="en" sz="1350">
                <a:solidFill>
                  <a:srgbClr val="686868"/>
                </a:solidFill>
                <a:highlight>
                  <a:srgbClr val="FFFFFF"/>
                </a:highlight>
                <a:latin typeface="Oxygen"/>
                <a:ea typeface="Oxygen"/>
                <a:cs typeface="Oxygen"/>
                <a:sym typeface="Oxygen"/>
              </a:rPr>
              <a:t>You even have the ability to collaborate with others.</a:t>
            </a:r>
            <a:endParaRPr sz="1350">
              <a:solidFill>
                <a:srgbClr val="686868"/>
              </a:solidFill>
              <a:highlight>
                <a:srgbClr val="FFFFFF"/>
              </a:highlight>
              <a:latin typeface="Oxygen"/>
              <a:ea typeface="Oxygen"/>
              <a:cs typeface="Oxygen"/>
              <a:sym typeface="Oxygen"/>
            </a:endParaRPr>
          </a:p>
          <a:p>
            <a:pPr indent="0" lvl="0" marL="0" rtl="0" algn="l">
              <a:spcBef>
                <a:spcPts val="0"/>
              </a:spcBef>
              <a:spcAft>
                <a:spcPts val="0"/>
              </a:spcAft>
              <a:buNone/>
            </a:pPr>
            <a:r>
              <a:t/>
            </a:r>
            <a:endParaRPr sz="1350">
              <a:solidFill>
                <a:srgbClr val="686868"/>
              </a:solidFill>
              <a:highlight>
                <a:srgbClr val="FFFFFF"/>
              </a:highlight>
              <a:latin typeface="Oxygen"/>
              <a:ea typeface="Oxygen"/>
              <a:cs typeface="Oxygen"/>
              <a:sym typeface="Oxygen"/>
            </a:endParaRPr>
          </a:p>
          <a:p>
            <a:pPr indent="0" lvl="0" marL="0" rtl="0" algn="l">
              <a:spcBef>
                <a:spcPts val="0"/>
              </a:spcBef>
              <a:spcAft>
                <a:spcPts val="0"/>
              </a:spcAft>
              <a:buNone/>
            </a:pPr>
            <a:r>
              <a:rPr lang="en" sz="1350">
                <a:solidFill>
                  <a:srgbClr val="686868"/>
                </a:solidFill>
                <a:highlight>
                  <a:srgbClr val="FFFFFF"/>
                </a:highlight>
                <a:latin typeface="Oxygen"/>
                <a:ea typeface="Oxygen"/>
                <a:cs typeface="Oxygen"/>
                <a:sym typeface="Oxygen"/>
              </a:rPr>
              <a:t>Open a Google Slides presentation and go to Add-ons&gt;Get Add-ons&gt;Type </a:t>
            </a:r>
            <a:r>
              <a:rPr i="1" lang="en" sz="1350">
                <a:solidFill>
                  <a:srgbClr val="686868"/>
                </a:solidFill>
                <a:highlight>
                  <a:srgbClr val="FFFFFF"/>
                </a:highlight>
                <a:latin typeface="Oxygen"/>
                <a:ea typeface="Oxygen"/>
                <a:cs typeface="Oxygen"/>
                <a:sym typeface="Oxygen"/>
              </a:rPr>
              <a:t>Nearpod</a:t>
            </a:r>
            <a:r>
              <a:rPr lang="en" sz="1350">
                <a:solidFill>
                  <a:srgbClr val="686868"/>
                </a:solidFill>
                <a:highlight>
                  <a:srgbClr val="FFFFFF"/>
                </a:highlight>
                <a:latin typeface="Oxygen"/>
                <a:ea typeface="Oxygen"/>
                <a:cs typeface="Oxygen"/>
                <a:sym typeface="Oxygen"/>
              </a:rPr>
              <a:t> in the search box&gt;Click +Free&gt;Choose your Google account&gt;Click </a:t>
            </a:r>
            <a:r>
              <a:rPr i="1" lang="en" sz="1350">
                <a:solidFill>
                  <a:srgbClr val="686868"/>
                </a:solidFill>
                <a:highlight>
                  <a:srgbClr val="FFFFFF"/>
                </a:highlight>
                <a:latin typeface="Oxygen"/>
                <a:ea typeface="Oxygen"/>
                <a:cs typeface="Oxygen"/>
                <a:sym typeface="Oxygen"/>
              </a:rPr>
              <a:t>Allow</a:t>
            </a:r>
            <a:r>
              <a:rPr lang="en" sz="1350">
                <a:solidFill>
                  <a:srgbClr val="686868"/>
                </a:solidFill>
                <a:highlight>
                  <a:srgbClr val="FFFFFF"/>
                </a:highlight>
                <a:latin typeface="Oxygen"/>
                <a:ea typeface="Oxygen"/>
                <a:cs typeface="Oxygen"/>
                <a:sym typeface="Oxygen"/>
              </a:rPr>
              <a:t>. </a:t>
            </a:r>
            <a:endParaRPr sz="1350">
              <a:solidFill>
                <a:srgbClr val="686868"/>
              </a:solidFill>
              <a:highlight>
                <a:srgbClr val="FFFFFF"/>
              </a:highlight>
              <a:latin typeface="Oxygen"/>
              <a:ea typeface="Oxygen"/>
              <a:cs typeface="Oxygen"/>
              <a:sym typeface="Oxygen"/>
            </a:endParaRPr>
          </a:p>
          <a:p>
            <a:pPr indent="0" lvl="0" marL="0" rtl="0" algn="l">
              <a:spcBef>
                <a:spcPts val="0"/>
              </a:spcBef>
              <a:spcAft>
                <a:spcPts val="0"/>
              </a:spcAft>
              <a:buNone/>
            </a:pPr>
            <a:r>
              <a:t/>
            </a:r>
            <a:endParaRPr sz="1350">
              <a:solidFill>
                <a:srgbClr val="686868"/>
              </a:solidFill>
              <a:highlight>
                <a:srgbClr val="FFFFFF"/>
              </a:highlight>
              <a:latin typeface="Oxygen"/>
              <a:ea typeface="Oxygen"/>
              <a:cs typeface="Oxygen"/>
              <a:sym typeface="Oxygen"/>
            </a:endParaRPr>
          </a:p>
          <a:p>
            <a:pPr indent="0" lvl="0" marL="0" rtl="0" algn="l">
              <a:lnSpc>
                <a:spcPct val="100000"/>
              </a:lnSpc>
              <a:spcBef>
                <a:spcPts val="0"/>
              </a:spcBef>
              <a:spcAft>
                <a:spcPts val="0"/>
              </a:spcAft>
              <a:buNone/>
            </a:pPr>
            <a:r>
              <a:rPr b="1" lang="en" sz="1600">
                <a:solidFill>
                  <a:srgbClr val="1F1F2A"/>
                </a:solidFill>
                <a:highlight>
                  <a:srgbClr val="FFFFFF"/>
                </a:highlight>
                <a:latin typeface="Oxygen"/>
                <a:ea typeface="Oxygen"/>
                <a:cs typeface="Oxygen"/>
                <a:sym typeface="Oxygen"/>
              </a:rPr>
              <a:t>With the Nearpod Add-on, you can:</a:t>
            </a:r>
            <a:endParaRPr b="1" sz="1600">
              <a:solidFill>
                <a:srgbClr val="1F1F2A"/>
              </a:solidFill>
              <a:highlight>
                <a:srgbClr val="FFFFFF"/>
              </a:highlight>
              <a:latin typeface="Oxygen"/>
              <a:ea typeface="Oxygen"/>
              <a:cs typeface="Oxygen"/>
              <a:sym typeface="Oxygen"/>
            </a:endParaRPr>
          </a:p>
          <a:p>
            <a:pPr indent="0" lvl="0" marL="0" rtl="0" algn="l">
              <a:lnSpc>
                <a:spcPct val="150000"/>
              </a:lnSpc>
              <a:spcBef>
                <a:spcPts val="0"/>
              </a:spcBef>
              <a:spcAft>
                <a:spcPts val="0"/>
              </a:spcAft>
              <a:buNone/>
            </a:pPr>
            <a:r>
              <a:rPr lang="en" sz="1550">
                <a:solidFill>
                  <a:srgbClr val="1F1F2A"/>
                </a:solidFill>
                <a:highlight>
                  <a:srgbClr val="FFFFFF"/>
                </a:highlight>
                <a:latin typeface="Oxygen"/>
                <a:ea typeface="Oxygen"/>
                <a:cs typeface="Oxygen"/>
                <a:sym typeface="Oxygen"/>
              </a:rPr>
              <a:t>🌟Embed your favorite Nearpod activities and features directly within Google Slides</a:t>
            </a:r>
            <a:endParaRPr sz="1550">
              <a:solidFill>
                <a:srgbClr val="1F1F2A"/>
              </a:solidFill>
              <a:highlight>
                <a:srgbClr val="FFFFFF"/>
              </a:highlight>
              <a:latin typeface="Oxygen"/>
              <a:ea typeface="Oxygen"/>
              <a:cs typeface="Oxygen"/>
              <a:sym typeface="Oxygen"/>
            </a:endParaRPr>
          </a:p>
          <a:p>
            <a:pPr indent="0" lvl="0" marL="0" rtl="0" algn="l">
              <a:lnSpc>
                <a:spcPct val="150000"/>
              </a:lnSpc>
              <a:spcBef>
                <a:spcPts val="0"/>
              </a:spcBef>
              <a:spcAft>
                <a:spcPts val="0"/>
              </a:spcAft>
              <a:buNone/>
            </a:pPr>
            <a:r>
              <a:rPr lang="en" sz="1550">
                <a:solidFill>
                  <a:srgbClr val="1F1F2A"/>
                </a:solidFill>
                <a:highlight>
                  <a:srgbClr val="FFFFFF"/>
                </a:highlight>
                <a:latin typeface="Oxygen"/>
                <a:ea typeface="Oxygen"/>
                <a:cs typeface="Oxygen"/>
                <a:sym typeface="Oxygen"/>
              </a:rPr>
              <a:t>🌟Leverage the flexible and robust power of Google Slides to create beautiful and engaging lessons</a:t>
            </a:r>
            <a:endParaRPr sz="1550">
              <a:solidFill>
                <a:srgbClr val="1F1F2A"/>
              </a:solidFill>
              <a:highlight>
                <a:srgbClr val="FFFFFF"/>
              </a:highlight>
              <a:latin typeface="Oxygen"/>
              <a:ea typeface="Oxygen"/>
              <a:cs typeface="Oxygen"/>
              <a:sym typeface="Oxygen"/>
            </a:endParaRPr>
          </a:p>
          <a:p>
            <a:pPr indent="0" lvl="0" marL="0" rtl="0" algn="l">
              <a:lnSpc>
                <a:spcPct val="150000"/>
              </a:lnSpc>
              <a:spcBef>
                <a:spcPts val="0"/>
              </a:spcBef>
              <a:spcAft>
                <a:spcPts val="0"/>
              </a:spcAft>
              <a:buNone/>
            </a:pPr>
            <a:r>
              <a:rPr lang="en" sz="1550">
                <a:solidFill>
                  <a:srgbClr val="1F1F2A"/>
                </a:solidFill>
                <a:highlight>
                  <a:srgbClr val="FFFFFF"/>
                </a:highlight>
                <a:latin typeface="Oxygen"/>
                <a:ea typeface="Oxygen"/>
                <a:cs typeface="Oxygen"/>
                <a:sym typeface="Oxygen"/>
              </a:rPr>
              <a:t>🌟Collaborate with colleagues when creating lessons</a:t>
            </a:r>
            <a:endParaRPr sz="1550">
              <a:solidFill>
                <a:srgbClr val="1F1F2A"/>
              </a:solidFill>
              <a:highlight>
                <a:srgbClr val="FFFFFF"/>
              </a:highlight>
              <a:latin typeface="Oxygen"/>
              <a:ea typeface="Oxygen"/>
              <a:cs typeface="Oxygen"/>
              <a:sym typeface="Oxygen"/>
            </a:endParaRPr>
          </a:p>
          <a:p>
            <a:pPr indent="0" lvl="0" marL="0" rtl="0" algn="l">
              <a:spcBef>
                <a:spcPts val="0"/>
              </a:spcBef>
              <a:spcAft>
                <a:spcPts val="0"/>
              </a:spcAft>
              <a:buNone/>
            </a:pPr>
            <a:r>
              <a:t/>
            </a:r>
            <a:endParaRPr sz="1150">
              <a:solidFill>
                <a:srgbClr val="686868"/>
              </a:solidFill>
              <a:highlight>
                <a:srgbClr val="FFFFFF"/>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3"/>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2" name="Google Shape;412;p43"/>
          <p:cNvSpPr txBox="1"/>
          <p:nvPr/>
        </p:nvSpPr>
        <p:spPr>
          <a:xfrm>
            <a:off x="1000250" y="125175"/>
            <a:ext cx="7407900" cy="77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Nearpod Add-on for Google Slides</a:t>
            </a:r>
            <a:endParaRPr b="1" sz="2400">
              <a:solidFill>
                <a:srgbClr val="1155CC"/>
              </a:solidFill>
              <a:latin typeface="Nixie One"/>
              <a:ea typeface="Nixie One"/>
              <a:cs typeface="Nixie One"/>
              <a:sym typeface="Nixie One"/>
            </a:endParaRPr>
          </a:p>
        </p:txBody>
      </p:sp>
      <p:pic>
        <p:nvPicPr>
          <p:cNvPr id="413" name="Google Shape;413;p43"/>
          <p:cNvPicPr preferRelativeResize="0"/>
          <p:nvPr/>
        </p:nvPicPr>
        <p:blipFill>
          <a:blip r:embed="rId3">
            <a:alphaModFix/>
          </a:blip>
          <a:stretch>
            <a:fillRect/>
          </a:stretch>
        </p:blipFill>
        <p:spPr>
          <a:xfrm>
            <a:off x="2021250" y="1211575"/>
            <a:ext cx="6164625" cy="3335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4"/>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9" name="Google Shape;419;p44"/>
          <p:cNvSpPr txBox="1"/>
          <p:nvPr/>
        </p:nvSpPr>
        <p:spPr>
          <a:xfrm>
            <a:off x="1398425" y="421025"/>
            <a:ext cx="7407900" cy="11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How to Launch your </a:t>
            </a:r>
            <a:endParaRPr b="1" sz="32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3200">
                <a:solidFill>
                  <a:srgbClr val="FF9900"/>
                </a:solidFill>
                <a:latin typeface="Nixie One"/>
                <a:ea typeface="Nixie One"/>
                <a:cs typeface="Nixie One"/>
                <a:sym typeface="Nixie One"/>
              </a:rPr>
              <a:t>Nearpod Lesson</a:t>
            </a:r>
            <a:endParaRPr b="1" sz="2400">
              <a:solidFill>
                <a:srgbClr val="1155CC"/>
              </a:solidFill>
              <a:latin typeface="Nixie One"/>
              <a:ea typeface="Nixie One"/>
              <a:cs typeface="Nixie One"/>
              <a:sym typeface="Nixie One"/>
            </a:endParaRPr>
          </a:p>
        </p:txBody>
      </p:sp>
      <p:sp>
        <p:nvSpPr>
          <p:cNvPr id="420" name="Google Shape;420;p44"/>
          <p:cNvSpPr txBox="1"/>
          <p:nvPr/>
        </p:nvSpPr>
        <p:spPr>
          <a:xfrm>
            <a:off x="2968925" y="1655850"/>
            <a:ext cx="5234400" cy="29928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1400"/>
              </a:spcBef>
              <a:spcAft>
                <a:spcPts val="0"/>
              </a:spcAft>
              <a:buNone/>
            </a:pPr>
            <a:r>
              <a:rPr lang="en" sz="1800">
                <a:solidFill>
                  <a:srgbClr val="1F1F2A"/>
                </a:solidFill>
                <a:highlight>
                  <a:srgbClr val="FFFFFF"/>
                </a:highlight>
                <a:latin typeface="Oxygen"/>
                <a:ea typeface="Oxygen"/>
                <a:cs typeface="Oxygen"/>
                <a:sym typeface="Oxygen"/>
              </a:rPr>
              <a:t>Step 1: Within Google Slides, click “Save &amp; Go to Nearpod” at the bottom of the Add-on (</a:t>
            </a:r>
            <a:r>
              <a:rPr i="1" lang="en" sz="1800">
                <a:solidFill>
                  <a:srgbClr val="1F1F2A"/>
                </a:solidFill>
                <a:highlight>
                  <a:srgbClr val="FFFFFF"/>
                </a:highlight>
                <a:latin typeface="Oxygen"/>
                <a:ea typeface="Oxygen"/>
                <a:cs typeface="Oxygen"/>
                <a:sym typeface="Oxygen"/>
              </a:rPr>
              <a:t>you will be redirected to Nearpod</a:t>
            </a:r>
            <a:r>
              <a:rPr lang="en" sz="1800">
                <a:solidFill>
                  <a:srgbClr val="1F1F2A"/>
                </a:solidFill>
                <a:highlight>
                  <a:srgbClr val="FFFFFF"/>
                </a:highlight>
                <a:latin typeface="Oxygen"/>
                <a:ea typeface="Oxygen"/>
                <a:cs typeface="Oxygen"/>
                <a:sym typeface="Oxygen"/>
              </a:rPr>
              <a:t>)</a:t>
            </a:r>
            <a:endParaRPr sz="18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800">
                <a:solidFill>
                  <a:srgbClr val="1F1F2A"/>
                </a:solidFill>
                <a:highlight>
                  <a:srgbClr val="FFFFFF"/>
                </a:highlight>
                <a:latin typeface="Oxygen"/>
                <a:ea typeface="Oxygen"/>
                <a:cs typeface="Oxygen"/>
                <a:sym typeface="Oxygen"/>
              </a:rPr>
              <a:t>Step 2: Hover over the lesson thumbnail</a:t>
            </a:r>
            <a:endParaRPr sz="18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800">
                <a:solidFill>
                  <a:srgbClr val="1F1F2A"/>
                </a:solidFill>
                <a:highlight>
                  <a:srgbClr val="FFFFFF"/>
                </a:highlight>
                <a:latin typeface="Oxygen"/>
                <a:ea typeface="Oxygen"/>
                <a:cs typeface="Oxygen"/>
                <a:sym typeface="Oxygen"/>
              </a:rPr>
              <a:t>Step 3: Launch the lesson as a Live Lesson or Student-paced</a:t>
            </a:r>
            <a:endParaRPr sz="1800">
              <a:solidFill>
                <a:srgbClr val="1F1F2A"/>
              </a:solidFill>
              <a:highlight>
                <a:srgbClr val="FFFFFF"/>
              </a:highlight>
              <a:latin typeface="Oxygen"/>
              <a:ea typeface="Oxygen"/>
              <a:cs typeface="Oxygen"/>
              <a:sym typeface="Oxygen"/>
            </a:endParaRPr>
          </a:p>
          <a:p>
            <a:pPr indent="0" lvl="0" marL="0" rtl="0" algn="l">
              <a:spcBef>
                <a:spcPts val="1400"/>
              </a:spcBef>
              <a:spcAft>
                <a:spcPts val="0"/>
              </a:spcAft>
              <a:buNone/>
            </a:pPr>
            <a:r>
              <a:t/>
            </a:r>
            <a:endParaRPr>
              <a:latin typeface="Varela Round"/>
              <a:ea typeface="Varela Round"/>
              <a:cs typeface="Varela Round"/>
              <a:sym typeface="Varela Roun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5"/>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6" name="Google Shape;426;p45"/>
          <p:cNvSpPr txBox="1"/>
          <p:nvPr/>
        </p:nvSpPr>
        <p:spPr>
          <a:xfrm>
            <a:off x="1296000" y="91025"/>
            <a:ext cx="7407900" cy="11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How to Edit your </a:t>
            </a:r>
            <a:endParaRPr b="1" sz="32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3200">
                <a:solidFill>
                  <a:srgbClr val="FF9900"/>
                </a:solidFill>
                <a:latin typeface="Nixie One"/>
                <a:ea typeface="Nixie One"/>
                <a:cs typeface="Nixie One"/>
                <a:sym typeface="Nixie One"/>
              </a:rPr>
              <a:t>Nearpod Lesson</a:t>
            </a:r>
            <a:endParaRPr b="1" sz="2400">
              <a:solidFill>
                <a:srgbClr val="1155CC"/>
              </a:solidFill>
              <a:latin typeface="Nixie One"/>
              <a:ea typeface="Nixie One"/>
              <a:cs typeface="Nixie One"/>
              <a:sym typeface="Nixie One"/>
            </a:endParaRPr>
          </a:p>
        </p:txBody>
      </p:sp>
      <p:sp>
        <p:nvSpPr>
          <p:cNvPr id="427" name="Google Shape;427;p45"/>
          <p:cNvSpPr txBox="1"/>
          <p:nvPr/>
        </p:nvSpPr>
        <p:spPr>
          <a:xfrm>
            <a:off x="2866525" y="1178625"/>
            <a:ext cx="5234400" cy="3800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1400"/>
              </a:spcBef>
              <a:spcAft>
                <a:spcPts val="0"/>
              </a:spcAft>
              <a:buNone/>
            </a:pPr>
            <a:r>
              <a:rPr b="1" lang="en" sz="1500">
                <a:solidFill>
                  <a:srgbClr val="1F1F2A"/>
                </a:solidFill>
                <a:highlight>
                  <a:srgbClr val="FFFFFF"/>
                </a:highlight>
                <a:latin typeface="Oxygen"/>
                <a:ea typeface="Oxygen"/>
                <a:cs typeface="Oxygen"/>
                <a:sym typeface="Oxygen"/>
              </a:rPr>
              <a:t>From Nearpod:</a:t>
            </a:r>
            <a:endParaRPr b="1" sz="15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500">
                <a:solidFill>
                  <a:srgbClr val="1F1F2A"/>
                </a:solidFill>
                <a:highlight>
                  <a:srgbClr val="FFFFFF"/>
                </a:highlight>
                <a:latin typeface="Oxygen"/>
                <a:ea typeface="Oxygen"/>
                <a:cs typeface="Oxygen"/>
                <a:sym typeface="Oxygen"/>
              </a:rPr>
              <a:t>Step 1: Hover over the lesson thumbnail within My Library</a:t>
            </a:r>
            <a:endParaRPr sz="15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500">
                <a:solidFill>
                  <a:srgbClr val="1F1F2A"/>
                </a:solidFill>
                <a:highlight>
                  <a:srgbClr val="FFFFFF"/>
                </a:highlight>
                <a:latin typeface="Oxygen"/>
                <a:ea typeface="Oxygen"/>
                <a:cs typeface="Oxygen"/>
                <a:sym typeface="Oxygen"/>
              </a:rPr>
              <a:t>Step 2: Click “Edit” (</a:t>
            </a:r>
            <a:r>
              <a:rPr i="1" lang="en" sz="1500">
                <a:solidFill>
                  <a:srgbClr val="1F1F2A"/>
                </a:solidFill>
                <a:highlight>
                  <a:srgbClr val="FFFFFF"/>
                </a:highlight>
                <a:latin typeface="Oxygen"/>
                <a:ea typeface="Oxygen"/>
                <a:cs typeface="Oxygen"/>
                <a:sym typeface="Oxygen"/>
              </a:rPr>
              <a:t>you will be redirected to Google Slides</a:t>
            </a:r>
            <a:r>
              <a:rPr lang="en" sz="1500">
                <a:solidFill>
                  <a:srgbClr val="1F1F2A"/>
                </a:solidFill>
                <a:highlight>
                  <a:srgbClr val="FFFFFF"/>
                </a:highlight>
                <a:latin typeface="Oxygen"/>
                <a:ea typeface="Oxygen"/>
                <a:cs typeface="Oxygen"/>
                <a:sym typeface="Oxygen"/>
              </a:rPr>
              <a:t>)</a:t>
            </a:r>
            <a:endParaRPr sz="15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500">
                <a:solidFill>
                  <a:srgbClr val="1F1F2A"/>
                </a:solidFill>
                <a:highlight>
                  <a:srgbClr val="FFFFFF"/>
                </a:highlight>
                <a:latin typeface="Oxygen"/>
                <a:ea typeface="Oxygen"/>
                <a:cs typeface="Oxygen"/>
                <a:sym typeface="Oxygen"/>
              </a:rPr>
              <a:t>Step 3: Open the Nearpod Add-on</a:t>
            </a:r>
            <a:endParaRPr sz="15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500">
                <a:solidFill>
                  <a:srgbClr val="1F1F2A"/>
                </a:solidFill>
                <a:highlight>
                  <a:srgbClr val="FFFFFF"/>
                </a:highlight>
                <a:latin typeface="Oxygen"/>
                <a:ea typeface="Oxygen"/>
                <a:cs typeface="Oxygen"/>
                <a:sym typeface="Oxygen"/>
              </a:rPr>
              <a:t>Step 4: Confirm that you’d like to edit your lesson</a:t>
            </a:r>
            <a:endParaRPr sz="15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500">
                <a:solidFill>
                  <a:srgbClr val="1F1F2A"/>
                </a:solidFill>
                <a:highlight>
                  <a:srgbClr val="FFFFFF"/>
                </a:highlight>
                <a:latin typeface="Oxygen"/>
                <a:ea typeface="Oxygen"/>
                <a:cs typeface="Oxygen"/>
                <a:sym typeface="Oxygen"/>
              </a:rPr>
              <a:t>Step 5: Go to the slide that you’d like to edit</a:t>
            </a:r>
            <a:endParaRPr sz="15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500">
                <a:solidFill>
                  <a:srgbClr val="1F1F2A"/>
                </a:solidFill>
                <a:highlight>
                  <a:srgbClr val="FFFFFF"/>
                </a:highlight>
                <a:latin typeface="Oxygen"/>
                <a:ea typeface="Oxygen"/>
                <a:cs typeface="Oxygen"/>
                <a:sym typeface="Oxygen"/>
              </a:rPr>
              <a:t>Step 6: If the slide is a Nearpod activity or feature, click “Edit this slide” and begin editing</a:t>
            </a:r>
            <a:endParaRPr sz="15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350">
                <a:solidFill>
                  <a:srgbClr val="1F1F2A"/>
                </a:solidFill>
                <a:highlight>
                  <a:srgbClr val="FFFFFF"/>
                </a:highlight>
              </a:rPr>
              <a:t> </a:t>
            </a:r>
            <a:endParaRPr sz="1350">
              <a:solidFill>
                <a:srgbClr val="1F1F2A"/>
              </a:solidFill>
              <a:highlight>
                <a:srgbClr val="FFFFFF"/>
              </a:highlight>
            </a:endParaRPr>
          </a:p>
          <a:p>
            <a:pPr indent="0" lvl="0" marL="0" rtl="0" algn="l">
              <a:spcBef>
                <a:spcPts val="1400"/>
              </a:spcBef>
              <a:spcAft>
                <a:spcPts val="0"/>
              </a:spcAft>
              <a:buNone/>
            </a:pPr>
            <a:r>
              <a:t/>
            </a:r>
            <a:endParaRPr sz="1800">
              <a:solidFill>
                <a:srgbClr val="1F1F2A"/>
              </a:solidFill>
              <a:highlight>
                <a:srgbClr val="FFFFFF"/>
              </a:highlight>
              <a:latin typeface="Oxygen"/>
              <a:ea typeface="Oxygen"/>
              <a:cs typeface="Oxygen"/>
              <a:sym typeface="Oxyge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6"/>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3" name="Google Shape;433;p46"/>
          <p:cNvSpPr txBox="1"/>
          <p:nvPr/>
        </p:nvSpPr>
        <p:spPr>
          <a:xfrm>
            <a:off x="1296000" y="91025"/>
            <a:ext cx="7407900" cy="11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How to Edit your </a:t>
            </a:r>
            <a:endParaRPr b="1" sz="32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3200">
                <a:solidFill>
                  <a:srgbClr val="FF9900"/>
                </a:solidFill>
                <a:latin typeface="Nixie One"/>
                <a:ea typeface="Nixie One"/>
                <a:cs typeface="Nixie One"/>
                <a:sym typeface="Nixie One"/>
              </a:rPr>
              <a:t>Nearpod Lesson</a:t>
            </a:r>
            <a:endParaRPr b="1" sz="2400">
              <a:solidFill>
                <a:srgbClr val="1155CC"/>
              </a:solidFill>
              <a:latin typeface="Nixie One"/>
              <a:ea typeface="Nixie One"/>
              <a:cs typeface="Nixie One"/>
              <a:sym typeface="Nixie One"/>
            </a:endParaRPr>
          </a:p>
        </p:txBody>
      </p:sp>
      <p:sp>
        <p:nvSpPr>
          <p:cNvPr id="434" name="Google Shape;434;p46"/>
          <p:cNvSpPr txBox="1"/>
          <p:nvPr/>
        </p:nvSpPr>
        <p:spPr>
          <a:xfrm>
            <a:off x="2866525" y="1178625"/>
            <a:ext cx="5234400" cy="3800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1400"/>
              </a:spcBef>
              <a:spcAft>
                <a:spcPts val="0"/>
              </a:spcAft>
              <a:buNone/>
            </a:pPr>
            <a:r>
              <a:rPr b="1" lang="en" sz="1700">
                <a:solidFill>
                  <a:srgbClr val="1F1F2A"/>
                </a:solidFill>
                <a:highlight>
                  <a:srgbClr val="FFFFFF"/>
                </a:highlight>
                <a:latin typeface="Oxygen"/>
                <a:ea typeface="Oxygen"/>
                <a:cs typeface="Oxygen"/>
                <a:sym typeface="Oxygen"/>
              </a:rPr>
              <a:t>From Google Slides:</a:t>
            </a:r>
            <a:endParaRPr b="1"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700">
                <a:solidFill>
                  <a:srgbClr val="1F1F2A"/>
                </a:solidFill>
                <a:highlight>
                  <a:srgbClr val="FFFFFF"/>
                </a:highlight>
                <a:latin typeface="Oxygen"/>
                <a:ea typeface="Oxygen"/>
                <a:cs typeface="Oxygen"/>
                <a:sym typeface="Oxygen"/>
              </a:rPr>
              <a:t>Step 1: Go to your presentation of choice</a:t>
            </a:r>
            <a:endParaRPr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700">
                <a:solidFill>
                  <a:srgbClr val="1F1F2A"/>
                </a:solidFill>
                <a:highlight>
                  <a:srgbClr val="FFFFFF"/>
                </a:highlight>
                <a:latin typeface="Oxygen"/>
                <a:ea typeface="Oxygen"/>
                <a:cs typeface="Oxygen"/>
                <a:sym typeface="Oxygen"/>
              </a:rPr>
              <a:t>Step 2: Open the Nearpod Add-on</a:t>
            </a:r>
            <a:endParaRPr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700">
                <a:solidFill>
                  <a:srgbClr val="1F1F2A"/>
                </a:solidFill>
                <a:highlight>
                  <a:srgbClr val="FFFFFF"/>
                </a:highlight>
                <a:latin typeface="Oxygen"/>
                <a:ea typeface="Oxygen"/>
                <a:cs typeface="Oxygen"/>
                <a:sym typeface="Oxygen"/>
              </a:rPr>
              <a:t>Step 3: Confirm that you’d like to edit your lesson</a:t>
            </a:r>
            <a:endParaRPr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700">
                <a:solidFill>
                  <a:srgbClr val="1F1F2A"/>
                </a:solidFill>
                <a:highlight>
                  <a:srgbClr val="FFFFFF"/>
                </a:highlight>
                <a:latin typeface="Oxygen"/>
                <a:ea typeface="Oxygen"/>
                <a:cs typeface="Oxygen"/>
                <a:sym typeface="Oxygen"/>
              </a:rPr>
              <a:t>Step 4: Go to the slide that you’d like to edit</a:t>
            </a:r>
            <a:endParaRPr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700">
                <a:solidFill>
                  <a:srgbClr val="1F1F2A"/>
                </a:solidFill>
                <a:highlight>
                  <a:srgbClr val="FFFFFF"/>
                </a:highlight>
                <a:latin typeface="Oxygen"/>
                <a:ea typeface="Oxygen"/>
                <a:cs typeface="Oxygen"/>
                <a:sym typeface="Oxygen"/>
              </a:rPr>
              <a:t>Step 5: If the slide is a Nearpod activity or feature, click “Edit this slide” and begin editing</a:t>
            </a:r>
            <a:endParaRPr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t/>
            </a:r>
            <a:endParaRPr b="1" sz="15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350">
                <a:solidFill>
                  <a:srgbClr val="1F1F2A"/>
                </a:solidFill>
                <a:highlight>
                  <a:srgbClr val="FFFFFF"/>
                </a:highlight>
              </a:rPr>
              <a:t> </a:t>
            </a:r>
            <a:endParaRPr sz="1350">
              <a:solidFill>
                <a:srgbClr val="1F1F2A"/>
              </a:solidFill>
              <a:highlight>
                <a:srgbClr val="FFFFFF"/>
              </a:highlight>
            </a:endParaRPr>
          </a:p>
          <a:p>
            <a:pPr indent="0" lvl="0" marL="0" rtl="0" algn="l">
              <a:spcBef>
                <a:spcPts val="1400"/>
              </a:spcBef>
              <a:spcAft>
                <a:spcPts val="0"/>
              </a:spcAft>
              <a:buNone/>
            </a:pPr>
            <a:r>
              <a:t/>
            </a:r>
            <a:endParaRPr sz="1800">
              <a:solidFill>
                <a:srgbClr val="1F1F2A"/>
              </a:solidFill>
              <a:highlight>
                <a:srgbClr val="FFFFFF"/>
              </a:highlight>
              <a:latin typeface="Oxygen"/>
              <a:ea typeface="Oxygen"/>
              <a:cs typeface="Oxygen"/>
              <a:sym typeface="Oxyge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7"/>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0" name="Google Shape;440;p47"/>
          <p:cNvSpPr txBox="1"/>
          <p:nvPr/>
        </p:nvSpPr>
        <p:spPr>
          <a:xfrm>
            <a:off x="1296000" y="91025"/>
            <a:ext cx="7407900" cy="11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How to Collaborate on a </a:t>
            </a:r>
            <a:endParaRPr b="1" sz="32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3200">
                <a:solidFill>
                  <a:srgbClr val="FF9900"/>
                </a:solidFill>
                <a:latin typeface="Nixie One"/>
                <a:ea typeface="Nixie One"/>
                <a:cs typeface="Nixie One"/>
                <a:sym typeface="Nixie One"/>
              </a:rPr>
              <a:t>Nearpod Lesson</a:t>
            </a:r>
            <a:endParaRPr b="1" sz="2400">
              <a:solidFill>
                <a:srgbClr val="1155CC"/>
              </a:solidFill>
              <a:latin typeface="Nixie One"/>
              <a:ea typeface="Nixie One"/>
              <a:cs typeface="Nixie One"/>
              <a:sym typeface="Nixie One"/>
            </a:endParaRPr>
          </a:p>
        </p:txBody>
      </p:sp>
      <p:sp>
        <p:nvSpPr>
          <p:cNvPr id="441" name="Google Shape;441;p47"/>
          <p:cNvSpPr txBox="1"/>
          <p:nvPr/>
        </p:nvSpPr>
        <p:spPr>
          <a:xfrm>
            <a:off x="2866525" y="1178625"/>
            <a:ext cx="5234400" cy="3800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1400"/>
              </a:spcBef>
              <a:spcAft>
                <a:spcPts val="0"/>
              </a:spcAft>
              <a:buNone/>
            </a:pPr>
            <a:r>
              <a:rPr b="1" i="1" lang="en" sz="1600">
                <a:solidFill>
                  <a:srgbClr val="1F1F2A"/>
                </a:solidFill>
                <a:highlight>
                  <a:srgbClr val="FFFFFF"/>
                </a:highlight>
                <a:latin typeface="Oxygen"/>
                <a:ea typeface="Oxygen"/>
                <a:cs typeface="Oxygen"/>
                <a:sym typeface="Oxygen"/>
              </a:rPr>
              <a:t>Within Google Slides...</a:t>
            </a:r>
            <a:endParaRPr b="1" i="1" sz="16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600">
                <a:highlight>
                  <a:srgbClr val="FFFFFF"/>
                </a:highlight>
                <a:latin typeface="Oxygen"/>
                <a:ea typeface="Oxygen"/>
                <a:cs typeface="Oxygen"/>
                <a:sym typeface="Oxygen"/>
              </a:rPr>
              <a:t>Step 1: Click “File”</a:t>
            </a:r>
            <a:endParaRPr sz="1600">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600">
                <a:highlight>
                  <a:srgbClr val="FFFFFF"/>
                </a:highlight>
                <a:latin typeface="Oxygen"/>
                <a:ea typeface="Oxygen"/>
                <a:cs typeface="Oxygen"/>
                <a:sym typeface="Oxygen"/>
              </a:rPr>
              <a:t>Step 2: Click “Share”</a:t>
            </a:r>
            <a:endParaRPr sz="1600">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600">
                <a:highlight>
                  <a:srgbClr val="FFFFFF"/>
                </a:highlight>
                <a:latin typeface="Oxygen"/>
                <a:ea typeface="Oxygen"/>
                <a:cs typeface="Oxygen"/>
                <a:sym typeface="Oxygen"/>
              </a:rPr>
              <a:t>Step 3: Enter the email address(es) of the user(s) you’d like to collaborate with (</a:t>
            </a:r>
            <a:r>
              <a:rPr i="1" lang="en" sz="1600">
                <a:highlight>
                  <a:srgbClr val="FFFFFF"/>
                </a:highlight>
                <a:latin typeface="Oxygen"/>
                <a:ea typeface="Oxygen"/>
                <a:cs typeface="Oxygen"/>
                <a:sym typeface="Oxygen"/>
              </a:rPr>
              <a:t>Tip: ensure the recipients have editing rights!</a:t>
            </a:r>
            <a:r>
              <a:rPr lang="en" sz="1600">
                <a:highlight>
                  <a:srgbClr val="FFFFFF"/>
                </a:highlight>
                <a:latin typeface="Oxygen"/>
                <a:ea typeface="Oxygen"/>
                <a:cs typeface="Oxygen"/>
                <a:sym typeface="Oxygen"/>
              </a:rPr>
              <a:t>)</a:t>
            </a:r>
            <a:endParaRPr sz="1600">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600">
                <a:highlight>
                  <a:srgbClr val="FFFFFF"/>
                </a:highlight>
                <a:latin typeface="Oxygen"/>
                <a:ea typeface="Oxygen"/>
                <a:cs typeface="Oxygen"/>
                <a:sym typeface="Oxygen"/>
              </a:rPr>
              <a:t> Reminder: Click “Save &amp; Go to Nearpod” to ensure you have the latest version of the lesson before launching it with your students!</a:t>
            </a:r>
            <a:endParaRPr sz="1600">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t/>
            </a:r>
            <a:endParaRPr b="1"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350">
                <a:solidFill>
                  <a:srgbClr val="1F1F2A"/>
                </a:solidFill>
                <a:highlight>
                  <a:srgbClr val="FFFFFF"/>
                </a:highlight>
              </a:rPr>
              <a:t> </a:t>
            </a:r>
            <a:endParaRPr sz="1350">
              <a:solidFill>
                <a:srgbClr val="1F1F2A"/>
              </a:solidFill>
              <a:highlight>
                <a:srgbClr val="FFFFFF"/>
              </a:highlight>
            </a:endParaRPr>
          </a:p>
          <a:p>
            <a:pPr indent="0" lvl="0" marL="0" rtl="0" algn="l">
              <a:spcBef>
                <a:spcPts val="1400"/>
              </a:spcBef>
              <a:spcAft>
                <a:spcPts val="0"/>
              </a:spcAft>
              <a:buNone/>
            </a:pPr>
            <a:r>
              <a:t/>
            </a:r>
            <a:endParaRPr sz="1800">
              <a:solidFill>
                <a:srgbClr val="1F1F2A"/>
              </a:solidFill>
              <a:highlight>
                <a:srgbClr val="FFFFFF"/>
              </a:highlight>
              <a:latin typeface="Oxygen"/>
              <a:ea typeface="Oxygen"/>
              <a:cs typeface="Oxygen"/>
              <a:sym typeface="Oxyge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8"/>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7" name="Google Shape;447;p48"/>
          <p:cNvSpPr txBox="1"/>
          <p:nvPr/>
        </p:nvSpPr>
        <p:spPr>
          <a:xfrm>
            <a:off x="1296000" y="91025"/>
            <a:ext cx="7407900" cy="11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How to Share a </a:t>
            </a:r>
            <a:endParaRPr b="1" sz="32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3200">
                <a:solidFill>
                  <a:srgbClr val="FF9900"/>
                </a:solidFill>
                <a:latin typeface="Nixie One"/>
                <a:ea typeface="Nixie One"/>
                <a:cs typeface="Nixie One"/>
                <a:sym typeface="Nixie One"/>
              </a:rPr>
              <a:t>Nearpod Lesson</a:t>
            </a:r>
            <a:endParaRPr b="1" sz="2400">
              <a:solidFill>
                <a:srgbClr val="1155CC"/>
              </a:solidFill>
              <a:latin typeface="Nixie One"/>
              <a:ea typeface="Nixie One"/>
              <a:cs typeface="Nixie One"/>
              <a:sym typeface="Nixie One"/>
            </a:endParaRPr>
          </a:p>
        </p:txBody>
      </p:sp>
      <p:sp>
        <p:nvSpPr>
          <p:cNvPr id="448" name="Google Shape;448;p48"/>
          <p:cNvSpPr txBox="1"/>
          <p:nvPr/>
        </p:nvSpPr>
        <p:spPr>
          <a:xfrm>
            <a:off x="2866525" y="1178625"/>
            <a:ext cx="5234400" cy="3800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None/>
            </a:pPr>
            <a:r>
              <a:rPr b="1" lang="en">
                <a:solidFill>
                  <a:srgbClr val="1F1F2A"/>
                </a:solidFill>
                <a:highlight>
                  <a:srgbClr val="FFFFFF"/>
                </a:highlight>
                <a:latin typeface="Oxygen"/>
                <a:ea typeface="Oxygen"/>
                <a:cs typeface="Oxygen"/>
                <a:sym typeface="Oxygen"/>
              </a:rPr>
              <a:t>From Nearpod:</a:t>
            </a:r>
            <a:endParaRPr b="1">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a:solidFill>
                  <a:srgbClr val="1F1F2A"/>
                </a:solidFill>
                <a:highlight>
                  <a:srgbClr val="FFFFFF"/>
                </a:highlight>
                <a:latin typeface="Oxygen"/>
                <a:ea typeface="Oxygen"/>
                <a:cs typeface="Oxygen"/>
                <a:sym typeface="Oxygen"/>
              </a:rPr>
              <a:t>Step 1: Go to My Library</a:t>
            </a:r>
            <a:endParaRPr>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a:solidFill>
                  <a:srgbClr val="1F1F2A"/>
                </a:solidFill>
                <a:highlight>
                  <a:srgbClr val="FFFFFF"/>
                </a:highlight>
                <a:latin typeface="Oxygen"/>
                <a:ea typeface="Oxygen"/>
                <a:cs typeface="Oxygen"/>
                <a:sym typeface="Oxygen"/>
              </a:rPr>
              <a:t>Step 2: Hover over the lesson thumbnail</a:t>
            </a:r>
            <a:endParaRPr>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a:solidFill>
                  <a:srgbClr val="1F1F2A"/>
                </a:solidFill>
                <a:highlight>
                  <a:srgbClr val="FFFFFF"/>
                </a:highlight>
                <a:latin typeface="Oxygen"/>
                <a:ea typeface="Oxygen"/>
                <a:cs typeface="Oxygen"/>
                <a:sym typeface="Oxygen"/>
              </a:rPr>
              <a:t>Step 3: Click on the three dots</a:t>
            </a:r>
            <a:endParaRPr>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a:solidFill>
                  <a:srgbClr val="1F1F2A"/>
                </a:solidFill>
                <a:highlight>
                  <a:srgbClr val="FFFFFF"/>
                </a:highlight>
                <a:latin typeface="Oxygen"/>
                <a:ea typeface="Oxygen"/>
                <a:cs typeface="Oxygen"/>
                <a:sym typeface="Oxygen"/>
              </a:rPr>
              <a:t>Step 4: Click “Share”</a:t>
            </a:r>
            <a:endParaRPr>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a:solidFill>
                  <a:srgbClr val="1F1F2A"/>
                </a:solidFill>
                <a:highlight>
                  <a:srgbClr val="FFFFFF"/>
                </a:highlight>
                <a:latin typeface="Oxygen"/>
                <a:ea typeface="Oxygen"/>
                <a:cs typeface="Oxygen"/>
                <a:sym typeface="Oxygen"/>
              </a:rPr>
              <a:t> Please note: Through this method will share the “Nearpod version” of the lesson. Recipients of the lesson will only be able to edit the lesson in Nearpod. Any edits you make to your lesson will not impact the lesson that the recipient has access to.</a:t>
            </a:r>
            <a:endParaRPr>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t/>
            </a:r>
            <a:endParaRPr b="1" i="1" sz="16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t/>
            </a:r>
            <a:endParaRPr b="1"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350">
                <a:solidFill>
                  <a:srgbClr val="1F1F2A"/>
                </a:solidFill>
                <a:highlight>
                  <a:srgbClr val="FFFFFF"/>
                </a:highlight>
              </a:rPr>
              <a:t> </a:t>
            </a:r>
            <a:endParaRPr sz="1350">
              <a:solidFill>
                <a:srgbClr val="1F1F2A"/>
              </a:solidFill>
              <a:highlight>
                <a:srgbClr val="FFFFFF"/>
              </a:highlight>
            </a:endParaRPr>
          </a:p>
          <a:p>
            <a:pPr indent="0" lvl="0" marL="0" rtl="0" algn="l">
              <a:spcBef>
                <a:spcPts val="1400"/>
              </a:spcBef>
              <a:spcAft>
                <a:spcPts val="0"/>
              </a:spcAft>
              <a:buNone/>
            </a:pPr>
            <a:r>
              <a:t/>
            </a:r>
            <a:endParaRPr sz="1800">
              <a:solidFill>
                <a:srgbClr val="1F1F2A"/>
              </a:solidFill>
              <a:highlight>
                <a:srgbClr val="FFFFFF"/>
              </a:highlight>
              <a:latin typeface="Oxygen"/>
              <a:ea typeface="Oxygen"/>
              <a:cs typeface="Oxygen"/>
              <a:sym typeface="Oxyge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9"/>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4" name="Google Shape;454;p49"/>
          <p:cNvSpPr txBox="1"/>
          <p:nvPr/>
        </p:nvSpPr>
        <p:spPr>
          <a:xfrm>
            <a:off x="1296000" y="91025"/>
            <a:ext cx="7407900" cy="11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How to Share a </a:t>
            </a:r>
            <a:endParaRPr b="1" sz="32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3200">
                <a:solidFill>
                  <a:srgbClr val="FF9900"/>
                </a:solidFill>
                <a:latin typeface="Nixie One"/>
                <a:ea typeface="Nixie One"/>
                <a:cs typeface="Nixie One"/>
                <a:sym typeface="Nixie One"/>
              </a:rPr>
              <a:t>Nearpod Lesson</a:t>
            </a:r>
            <a:endParaRPr b="1" sz="2400">
              <a:solidFill>
                <a:srgbClr val="1155CC"/>
              </a:solidFill>
              <a:latin typeface="Nixie One"/>
              <a:ea typeface="Nixie One"/>
              <a:cs typeface="Nixie One"/>
              <a:sym typeface="Nixie One"/>
            </a:endParaRPr>
          </a:p>
        </p:txBody>
      </p:sp>
      <p:sp>
        <p:nvSpPr>
          <p:cNvPr id="455" name="Google Shape;455;p49"/>
          <p:cNvSpPr txBox="1"/>
          <p:nvPr/>
        </p:nvSpPr>
        <p:spPr>
          <a:xfrm>
            <a:off x="2866525" y="1178625"/>
            <a:ext cx="5234400" cy="3800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None/>
            </a:pPr>
            <a:r>
              <a:rPr b="1" lang="en" sz="1800">
                <a:solidFill>
                  <a:srgbClr val="1F1F2A"/>
                </a:solidFill>
                <a:highlight>
                  <a:srgbClr val="FFFFFF"/>
                </a:highlight>
                <a:latin typeface="Oxygen"/>
                <a:ea typeface="Oxygen"/>
                <a:cs typeface="Oxygen"/>
                <a:sym typeface="Oxygen"/>
              </a:rPr>
              <a:t>From Google Slides:</a:t>
            </a:r>
            <a:endParaRPr b="1" sz="18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800">
                <a:solidFill>
                  <a:srgbClr val="1F1F2A"/>
                </a:solidFill>
                <a:highlight>
                  <a:srgbClr val="FFFFFF"/>
                </a:highlight>
                <a:latin typeface="Oxygen"/>
                <a:ea typeface="Oxygen"/>
                <a:cs typeface="Oxygen"/>
                <a:sym typeface="Oxygen"/>
              </a:rPr>
              <a:t>Step 1: Click “File”</a:t>
            </a:r>
            <a:endParaRPr sz="18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800">
                <a:solidFill>
                  <a:srgbClr val="1F1F2A"/>
                </a:solidFill>
                <a:highlight>
                  <a:srgbClr val="FFFFFF"/>
                </a:highlight>
                <a:latin typeface="Oxygen"/>
                <a:ea typeface="Oxygen"/>
                <a:cs typeface="Oxygen"/>
                <a:sym typeface="Oxygen"/>
              </a:rPr>
              <a:t>Step 2: Click “Share”</a:t>
            </a:r>
            <a:endParaRPr sz="18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800">
                <a:solidFill>
                  <a:srgbClr val="1F1F2A"/>
                </a:solidFill>
                <a:highlight>
                  <a:srgbClr val="FFFFFF"/>
                </a:highlight>
                <a:latin typeface="Oxygen"/>
                <a:ea typeface="Oxygen"/>
                <a:cs typeface="Oxygen"/>
                <a:sym typeface="Oxygen"/>
              </a:rPr>
              <a:t>Step 3: Enter the email address(es) of the user(s) you’d like to share your presentation with (Please check if you’re allowing the recipient to edit or view! Editing will enable the ability to “collaborate.”)</a:t>
            </a:r>
            <a:endParaRPr sz="18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t/>
            </a:r>
            <a:endParaRPr b="1">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t/>
            </a:r>
            <a:endParaRPr b="1"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350">
                <a:solidFill>
                  <a:srgbClr val="1F1F2A"/>
                </a:solidFill>
                <a:highlight>
                  <a:srgbClr val="FFFFFF"/>
                </a:highlight>
              </a:rPr>
              <a:t> </a:t>
            </a:r>
            <a:endParaRPr sz="1350">
              <a:solidFill>
                <a:srgbClr val="1F1F2A"/>
              </a:solidFill>
              <a:highlight>
                <a:srgbClr val="FFFFFF"/>
              </a:highlight>
            </a:endParaRPr>
          </a:p>
          <a:p>
            <a:pPr indent="0" lvl="0" marL="0" rtl="0" algn="l">
              <a:spcBef>
                <a:spcPts val="1400"/>
              </a:spcBef>
              <a:spcAft>
                <a:spcPts val="0"/>
              </a:spcAft>
              <a:buNone/>
            </a:pPr>
            <a:r>
              <a:t/>
            </a:r>
            <a:endParaRPr sz="1800">
              <a:solidFill>
                <a:srgbClr val="1F1F2A"/>
              </a:solidFill>
              <a:highlight>
                <a:srgbClr val="FFFFFF"/>
              </a:highlight>
              <a:latin typeface="Oxygen"/>
              <a:ea typeface="Oxygen"/>
              <a:cs typeface="Oxygen"/>
              <a:sym typeface="Oxyge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0"/>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1" name="Google Shape;461;p50"/>
          <p:cNvSpPr txBox="1"/>
          <p:nvPr/>
        </p:nvSpPr>
        <p:spPr>
          <a:xfrm>
            <a:off x="1296000" y="91025"/>
            <a:ext cx="7407900" cy="67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Embed Flipgrid with Nearpod</a:t>
            </a:r>
            <a:endParaRPr b="1" sz="2400">
              <a:solidFill>
                <a:srgbClr val="1155CC"/>
              </a:solidFill>
              <a:latin typeface="Nixie One"/>
              <a:ea typeface="Nixie One"/>
              <a:cs typeface="Nixie One"/>
              <a:sym typeface="Nixie One"/>
            </a:endParaRPr>
          </a:p>
        </p:txBody>
      </p:sp>
      <p:sp>
        <p:nvSpPr>
          <p:cNvPr id="462" name="Google Shape;462;p50"/>
          <p:cNvSpPr txBox="1"/>
          <p:nvPr/>
        </p:nvSpPr>
        <p:spPr>
          <a:xfrm>
            <a:off x="1040325" y="858600"/>
            <a:ext cx="7478700" cy="37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xygen"/>
                <a:ea typeface="Oxygen"/>
                <a:cs typeface="Oxygen"/>
                <a:sym typeface="Oxygen"/>
              </a:rPr>
              <a:t>Nearpod is making it easier than ever to embed Flipgrid within your lesson! Now, you can select Flipgrid as an activity and enter in the Teacher URL and Student URL for your topic of choice.</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Within a Live Lesson, you will see the teacher </a:t>
            </a:r>
            <a:r>
              <a:rPr lang="en" sz="1600">
                <a:latin typeface="Oxygen"/>
                <a:ea typeface="Oxygen"/>
                <a:cs typeface="Oxygen"/>
                <a:sym typeface="Oxygen"/>
              </a:rPr>
              <a:t>dashboard</a:t>
            </a:r>
            <a:r>
              <a:rPr lang="en" sz="1600">
                <a:latin typeface="Oxygen"/>
                <a:ea typeface="Oxygen"/>
                <a:cs typeface="Oxygen"/>
                <a:sym typeface="Oxygen"/>
              </a:rPr>
              <a:t>, and you can monitor and moderate the student responses as they are submitted. Your students will see the topic and can record their video, not only in Live, but in Student-paced lessons as well.</a:t>
            </a:r>
            <a:endParaRPr sz="1600">
              <a:latin typeface="Oxygen"/>
              <a:ea typeface="Oxygen"/>
              <a:cs typeface="Oxygen"/>
              <a:sym typeface="Oxygen"/>
            </a:endParaRPr>
          </a:p>
          <a:p>
            <a:pPr indent="0" lvl="0" marL="0" rtl="0" algn="l">
              <a:spcBef>
                <a:spcPts val="0"/>
              </a:spcBef>
              <a:spcAft>
                <a:spcPts val="0"/>
              </a:spcAft>
              <a:buNone/>
            </a:pPr>
            <a:r>
              <a:t/>
            </a:r>
            <a:endParaRPr sz="16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 </a:t>
            </a:r>
            <a:r>
              <a:rPr b="1" lang="en" sz="1600">
                <a:latin typeface="Oxygen"/>
                <a:ea typeface="Oxygen"/>
                <a:cs typeface="Oxygen"/>
                <a:sym typeface="Oxygen"/>
              </a:rPr>
              <a:t>Note: This feature is only available in the web browser at this moments.</a:t>
            </a:r>
            <a:endParaRPr b="1" sz="1600">
              <a:latin typeface="Oxygen"/>
              <a:ea typeface="Oxygen"/>
              <a:cs typeface="Oxygen"/>
              <a:sym typeface="Oxygen"/>
            </a:endParaRPr>
          </a:p>
          <a:p>
            <a:pPr indent="0" lvl="0" marL="0" rtl="0" algn="l">
              <a:spcBef>
                <a:spcPts val="0"/>
              </a:spcBef>
              <a:spcAft>
                <a:spcPts val="0"/>
              </a:spcAft>
              <a:buNone/>
            </a:pPr>
            <a:r>
              <a:t/>
            </a:r>
            <a:endParaRPr b="1" sz="1600">
              <a:latin typeface="Oxygen"/>
              <a:ea typeface="Oxygen"/>
              <a:cs typeface="Oxygen"/>
              <a:sym typeface="Oxygen"/>
            </a:endParaRPr>
          </a:p>
          <a:p>
            <a:pPr indent="0" lvl="0" marL="0" rtl="0" algn="l">
              <a:spcBef>
                <a:spcPts val="0"/>
              </a:spcBef>
              <a:spcAft>
                <a:spcPts val="0"/>
              </a:spcAft>
              <a:buNone/>
            </a:pPr>
            <a:r>
              <a:rPr lang="en" sz="1600">
                <a:latin typeface="Oxygen"/>
                <a:ea typeface="Oxygen"/>
                <a:cs typeface="Oxygen"/>
                <a:sym typeface="Oxygen"/>
              </a:rPr>
              <a:t>In order to embed Flipgrid with Nearpod, you will first need to create your Flipgrid.</a:t>
            </a:r>
            <a:endParaRPr sz="1600">
              <a:latin typeface="Oxygen"/>
              <a:ea typeface="Oxygen"/>
              <a:cs typeface="Oxygen"/>
              <a:sym typeface="Oxyge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1"/>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8" name="Google Shape;468;p51"/>
          <p:cNvSpPr txBox="1"/>
          <p:nvPr/>
        </p:nvSpPr>
        <p:spPr>
          <a:xfrm>
            <a:off x="1296000" y="91025"/>
            <a:ext cx="7407900" cy="67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 </a:t>
            </a:r>
            <a:r>
              <a:rPr b="1" lang="en" sz="3200">
                <a:solidFill>
                  <a:srgbClr val="FF9900"/>
                </a:solidFill>
                <a:latin typeface="Nixie One"/>
                <a:ea typeface="Nixie One"/>
                <a:cs typeface="Nixie One"/>
                <a:sym typeface="Nixie One"/>
              </a:rPr>
              <a:t>Nearpod Updates 🌟</a:t>
            </a:r>
            <a:endParaRPr b="1" sz="2400">
              <a:solidFill>
                <a:srgbClr val="1155CC"/>
              </a:solidFill>
              <a:latin typeface="Nixie One"/>
              <a:ea typeface="Nixie One"/>
              <a:cs typeface="Nixie One"/>
              <a:sym typeface="Nixie One"/>
            </a:endParaRPr>
          </a:p>
        </p:txBody>
      </p:sp>
      <p:sp>
        <p:nvSpPr>
          <p:cNvPr id="469" name="Google Shape;469;p51"/>
          <p:cNvSpPr txBox="1"/>
          <p:nvPr/>
        </p:nvSpPr>
        <p:spPr>
          <a:xfrm>
            <a:off x="1006175" y="699300"/>
            <a:ext cx="7478700" cy="25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latin typeface="Oxygen"/>
                <a:ea typeface="Oxygen"/>
                <a:cs typeface="Oxygen"/>
                <a:sym typeface="Oxygen"/>
              </a:rPr>
              <a:t>Nearpod is always striving to make your experience with its platform better. </a:t>
            </a:r>
            <a:endParaRPr sz="1500">
              <a:latin typeface="Oxygen"/>
              <a:ea typeface="Oxygen"/>
              <a:cs typeface="Oxygen"/>
              <a:sym typeface="Oxygen"/>
            </a:endParaRPr>
          </a:p>
          <a:p>
            <a:pPr indent="0" lvl="0" marL="0" rtl="0" algn="ctr">
              <a:spcBef>
                <a:spcPts val="0"/>
              </a:spcBef>
              <a:spcAft>
                <a:spcPts val="0"/>
              </a:spcAft>
              <a:buNone/>
            </a:pPr>
            <a:r>
              <a:t/>
            </a:r>
            <a:endParaRPr sz="1500">
              <a:latin typeface="Oxygen"/>
              <a:ea typeface="Oxygen"/>
              <a:cs typeface="Oxygen"/>
              <a:sym typeface="Oxygen"/>
            </a:endParaRPr>
          </a:p>
          <a:p>
            <a:pPr indent="0" lvl="0" marL="0" rtl="0" algn="ctr">
              <a:spcBef>
                <a:spcPts val="0"/>
              </a:spcBef>
              <a:spcAft>
                <a:spcPts val="0"/>
              </a:spcAft>
              <a:buNone/>
            </a:pPr>
            <a:r>
              <a:rPr lang="en" sz="1500">
                <a:latin typeface="Oxygen"/>
                <a:ea typeface="Oxygen"/>
                <a:cs typeface="Oxygen"/>
                <a:sym typeface="Oxygen"/>
              </a:rPr>
              <a:t>As of August 3rd you can now make interactive videos.</a:t>
            </a:r>
            <a:endParaRPr sz="1500">
              <a:latin typeface="Oxygen"/>
              <a:ea typeface="Oxygen"/>
              <a:cs typeface="Oxygen"/>
              <a:sym typeface="Oxygen"/>
            </a:endParaRPr>
          </a:p>
          <a:p>
            <a:pPr indent="0" lvl="0" marL="0" rtl="0" algn="ctr">
              <a:spcBef>
                <a:spcPts val="0"/>
              </a:spcBef>
              <a:spcAft>
                <a:spcPts val="0"/>
              </a:spcAft>
              <a:buNone/>
            </a:pPr>
            <a:r>
              <a:t/>
            </a:r>
            <a:endParaRPr sz="1500">
              <a:latin typeface="Oxygen"/>
              <a:ea typeface="Oxygen"/>
              <a:cs typeface="Oxygen"/>
              <a:sym typeface="Oxygen"/>
            </a:endParaRPr>
          </a:p>
          <a:p>
            <a:pPr indent="0" lvl="0" marL="0" rtl="0" algn="ctr">
              <a:spcBef>
                <a:spcPts val="0"/>
              </a:spcBef>
              <a:spcAft>
                <a:spcPts val="0"/>
              </a:spcAft>
              <a:buNone/>
            </a:pPr>
            <a:r>
              <a:rPr lang="en" sz="1500">
                <a:latin typeface="Oxygen"/>
                <a:ea typeface="Oxygen"/>
                <a:cs typeface="Oxygen"/>
                <a:sym typeface="Oxygen"/>
              </a:rPr>
              <a:t>Now, you can take any video and make it interactive with Nearpod! Get started with a YouTube video, or one you upload, and add in multiple choice and open-ended questions, or search the Nearpod library of standards-aligned videos.</a:t>
            </a:r>
            <a:endParaRPr sz="1500">
              <a:latin typeface="Oxygen"/>
              <a:ea typeface="Oxygen"/>
              <a:cs typeface="Oxygen"/>
              <a:sym typeface="Oxygen"/>
            </a:endParaRPr>
          </a:p>
          <a:p>
            <a:pPr indent="0" lvl="0" marL="0" rtl="0" algn="ctr">
              <a:spcBef>
                <a:spcPts val="0"/>
              </a:spcBef>
              <a:spcAft>
                <a:spcPts val="0"/>
              </a:spcAft>
              <a:buNone/>
            </a:pPr>
            <a:r>
              <a:t/>
            </a:r>
            <a:endParaRPr sz="1500">
              <a:latin typeface="Oxygen"/>
              <a:ea typeface="Oxygen"/>
              <a:cs typeface="Oxygen"/>
              <a:sym typeface="Oxygen"/>
            </a:endParaRPr>
          </a:p>
          <a:p>
            <a:pPr indent="0" lvl="0" marL="0" rtl="0" algn="ctr">
              <a:spcBef>
                <a:spcPts val="0"/>
              </a:spcBef>
              <a:spcAft>
                <a:spcPts val="0"/>
              </a:spcAft>
              <a:buNone/>
            </a:pPr>
            <a:r>
              <a:rPr lang="en" sz="1500">
                <a:latin typeface="Oxygen"/>
                <a:ea typeface="Oxygen"/>
                <a:cs typeface="Oxygen"/>
                <a:sym typeface="Oxygen"/>
              </a:rPr>
              <a:t>When you click on new from the main page you will now have the option to do a video.</a:t>
            </a:r>
            <a:endParaRPr sz="1500">
              <a:latin typeface="Oxygen"/>
              <a:ea typeface="Oxygen"/>
              <a:cs typeface="Oxygen"/>
              <a:sym typeface="Oxygen"/>
            </a:endParaRPr>
          </a:p>
        </p:txBody>
      </p:sp>
      <p:pic>
        <p:nvPicPr>
          <p:cNvPr id="470" name="Google Shape;470;p51"/>
          <p:cNvPicPr preferRelativeResize="0"/>
          <p:nvPr/>
        </p:nvPicPr>
        <p:blipFill>
          <a:blip r:embed="rId3">
            <a:alphaModFix/>
          </a:blip>
          <a:stretch>
            <a:fillRect/>
          </a:stretch>
        </p:blipFill>
        <p:spPr>
          <a:xfrm>
            <a:off x="3572025" y="3145501"/>
            <a:ext cx="2532725" cy="1762300"/>
          </a:xfrm>
          <a:prstGeom prst="rect">
            <a:avLst/>
          </a:prstGeom>
          <a:noFill/>
          <a:ln>
            <a:noFill/>
          </a:ln>
        </p:spPr>
      </p:pic>
      <p:cxnSp>
        <p:nvCxnSpPr>
          <p:cNvPr id="471" name="Google Shape;471;p51"/>
          <p:cNvCxnSpPr/>
          <p:nvPr/>
        </p:nvCxnSpPr>
        <p:spPr>
          <a:xfrm>
            <a:off x="2502700" y="4364175"/>
            <a:ext cx="1137600" cy="0"/>
          </a:xfrm>
          <a:prstGeom prst="straightConnector1">
            <a:avLst/>
          </a:prstGeom>
          <a:noFill/>
          <a:ln cap="flat" cmpd="sng" w="76200">
            <a:solidFill>
              <a:srgbClr val="0000FF"/>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6" name="Google Shape;216;p16"/>
          <p:cNvSpPr txBox="1"/>
          <p:nvPr/>
        </p:nvSpPr>
        <p:spPr>
          <a:xfrm>
            <a:off x="932000" y="5803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rgbClr val="FF9900"/>
                </a:solidFill>
                <a:latin typeface="Nixie One"/>
                <a:ea typeface="Nixie One"/>
                <a:cs typeface="Nixie One"/>
                <a:sym typeface="Nixie One"/>
              </a:rPr>
              <a:t>The Endless </a:t>
            </a:r>
            <a:r>
              <a:rPr b="1" lang="en" sz="3100">
                <a:solidFill>
                  <a:srgbClr val="FF9900"/>
                </a:solidFill>
                <a:latin typeface="Nixie One"/>
                <a:ea typeface="Nixie One"/>
                <a:cs typeface="Nixie One"/>
                <a:sym typeface="Nixie One"/>
              </a:rPr>
              <a:t>Possibilities</a:t>
            </a:r>
            <a:r>
              <a:rPr b="1" lang="en" sz="3100">
                <a:solidFill>
                  <a:srgbClr val="FF9900"/>
                </a:solidFill>
                <a:latin typeface="Nixie One"/>
                <a:ea typeface="Nixie One"/>
                <a:cs typeface="Nixie One"/>
                <a:sym typeface="Nixie One"/>
              </a:rPr>
              <a:t> of</a:t>
            </a:r>
            <a:r>
              <a:rPr b="1" lang="en" sz="3100">
                <a:solidFill>
                  <a:srgbClr val="FF9900"/>
                </a:solidFill>
                <a:latin typeface="Nixie One"/>
                <a:ea typeface="Nixie One"/>
                <a:cs typeface="Nixie One"/>
                <a:sym typeface="Nixie One"/>
              </a:rPr>
              <a:t> Nearpod!</a:t>
            </a:r>
            <a:endParaRPr b="1" sz="31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2400">
                <a:solidFill>
                  <a:srgbClr val="1155CC"/>
                </a:solidFill>
                <a:latin typeface="Nixie One"/>
                <a:ea typeface="Nixie One"/>
                <a:cs typeface="Nixie One"/>
                <a:sym typeface="Nixie One"/>
              </a:rPr>
              <a:t>Find or Create Interactive Lesson in Minutes</a:t>
            </a:r>
            <a:endParaRPr b="1" sz="2400">
              <a:solidFill>
                <a:srgbClr val="1155CC"/>
              </a:solidFill>
              <a:latin typeface="Nixie One"/>
              <a:ea typeface="Nixie One"/>
              <a:cs typeface="Nixie One"/>
              <a:sym typeface="Nixie One"/>
            </a:endParaRPr>
          </a:p>
        </p:txBody>
      </p:sp>
      <p:sp>
        <p:nvSpPr>
          <p:cNvPr id="217" name="Google Shape;217;p16"/>
          <p:cNvSpPr txBox="1"/>
          <p:nvPr/>
        </p:nvSpPr>
        <p:spPr>
          <a:xfrm>
            <a:off x="1546500" y="1940350"/>
            <a:ext cx="6053700" cy="244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highlight>
                  <a:srgbClr val="FFFFFF"/>
                </a:highlight>
                <a:latin typeface="Oxygen"/>
                <a:ea typeface="Oxygen"/>
                <a:cs typeface="Oxygen"/>
                <a:sym typeface="Oxygen"/>
              </a:rPr>
              <a:t>Upload and tech-enhance existing materials or customize over 7,500 pre-made, standards-aligned lessons for all K-12 subjects.</a:t>
            </a:r>
            <a:endParaRPr sz="1800">
              <a:latin typeface="Oxygen"/>
              <a:ea typeface="Oxygen"/>
              <a:cs typeface="Oxygen"/>
              <a:sym typeface="Oxyge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2"/>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7" name="Google Shape;477;p52"/>
          <p:cNvSpPr txBox="1"/>
          <p:nvPr/>
        </p:nvSpPr>
        <p:spPr>
          <a:xfrm>
            <a:off x="1296000" y="91025"/>
            <a:ext cx="7407900" cy="72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Nixie One"/>
                <a:ea typeface="Nixie One"/>
                <a:cs typeface="Nixie One"/>
                <a:sym typeface="Nixie One"/>
              </a:rPr>
              <a:t>Nearpod Teacher Tip….</a:t>
            </a:r>
            <a:endParaRPr b="1" sz="2400">
              <a:solidFill>
                <a:srgbClr val="1155CC"/>
              </a:solidFill>
              <a:latin typeface="Nixie One"/>
              <a:ea typeface="Nixie One"/>
              <a:cs typeface="Nixie One"/>
              <a:sym typeface="Nixie One"/>
            </a:endParaRPr>
          </a:p>
        </p:txBody>
      </p:sp>
      <p:sp>
        <p:nvSpPr>
          <p:cNvPr id="478" name="Google Shape;478;p52"/>
          <p:cNvSpPr txBox="1"/>
          <p:nvPr/>
        </p:nvSpPr>
        <p:spPr>
          <a:xfrm>
            <a:off x="2718575" y="871400"/>
            <a:ext cx="5234400" cy="3800100"/>
          </a:xfrm>
          <a:prstGeom prst="rect">
            <a:avLst/>
          </a:prstGeom>
          <a:noFill/>
          <a:ln>
            <a:noFill/>
          </a:ln>
        </p:spPr>
        <p:txBody>
          <a:bodyPr anchorCtr="0" anchor="t" bIns="91425" lIns="91425" spcFirstLastPara="1" rIns="91425" wrap="square" tIns="91425">
            <a:noAutofit/>
          </a:bodyPr>
          <a:lstStyle/>
          <a:p>
            <a:pPr indent="0" lvl="0" marL="0" rtl="0" algn="ctr">
              <a:lnSpc>
                <a:spcPct val="133333"/>
              </a:lnSpc>
              <a:spcBef>
                <a:spcPts val="0"/>
              </a:spcBef>
              <a:spcAft>
                <a:spcPts val="0"/>
              </a:spcAft>
              <a:buNone/>
            </a:pPr>
            <a:r>
              <a:rPr b="1" lang="en" sz="1500">
                <a:highlight>
                  <a:srgbClr val="FFFFFF"/>
                </a:highlight>
              </a:rPr>
              <a:t>Teacher Tip</a:t>
            </a:r>
            <a:r>
              <a:rPr lang="en" sz="1500">
                <a:highlight>
                  <a:srgbClr val="FFFFFF"/>
                </a:highlight>
              </a:rPr>
              <a:t>: One teacher tip that I have for you is for when teaching a whole class lesson. If using the Smartboard, make sure to log in as a student using the code you provide to your students. If you log in as a teacher, then students can see who is answering questions. You do have the ability to hide names but students might spend time trying to figure out who is who. If you have a laptop sign-in as a teacher and sign-in on the Smartboard as a student. This also gives you the ability to see </a:t>
            </a:r>
            <a:r>
              <a:rPr b="1" lang="en" sz="1500" u="sng">
                <a:highlight>
                  <a:srgbClr val="FFFFFF"/>
                </a:highlight>
              </a:rPr>
              <a:t>EXACTLY</a:t>
            </a:r>
            <a:r>
              <a:rPr lang="en" sz="1500">
                <a:highlight>
                  <a:srgbClr val="FFFFFF"/>
                </a:highlight>
              </a:rPr>
              <a:t> what the students are seeing. Some of the slide views on the activities differ from student to teacher. I hope you find this tip to be helpful.</a:t>
            </a:r>
            <a:endParaRPr b="1" sz="1500">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t/>
            </a:r>
            <a:endParaRPr b="1" sz="1700">
              <a:solidFill>
                <a:srgbClr val="1F1F2A"/>
              </a:solidFill>
              <a:highlight>
                <a:srgbClr val="FFFFFF"/>
              </a:highlight>
              <a:latin typeface="Oxygen"/>
              <a:ea typeface="Oxygen"/>
              <a:cs typeface="Oxygen"/>
              <a:sym typeface="Oxygen"/>
            </a:endParaRPr>
          </a:p>
          <a:p>
            <a:pPr indent="0" lvl="0" marL="0" rtl="0" algn="l">
              <a:lnSpc>
                <a:spcPct val="133333"/>
              </a:lnSpc>
              <a:spcBef>
                <a:spcPts val="1400"/>
              </a:spcBef>
              <a:spcAft>
                <a:spcPts val="0"/>
              </a:spcAft>
              <a:buNone/>
            </a:pPr>
            <a:r>
              <a:rPr lang="en" sz="1350">
                <a:solidFill>
                  <a:srgbClr val="1F1F2A"/>
                </a:solidFill>
                <a:highlight>
                  <a:srgbClr val="FFFFFF"/>
                </a:highlight>
              </a:rPr>
              <a:t> </a:t>
            </a:r>
            <a:endParaRPr sz="1350">
              <a:solidFill>
                <a:srgbClr val="1F1F2A"/>
              </a:solidFill>
              <a:highlight>
                <a:srgbClr val="FFFFFF"/>
              </a:highlight>
            </a:endParaRPr>
          </a:p>
          <a:p>
            <a:pPr indent="0" lvl="0" marL="0" rtl="0" algn="l">
              <a:spcBef>
                <a:spcPts val="1400"/>
              </a:spcBef>
              <a:spcAft>
                <a:spcPts val="0"/>
              </a:spcAft>
              <a:buNone/>
            </a:pPr>
            <a:r>
              <a:t/>
            </a:r>
            <a:endParaRPr sz="1800">
              <a:solidFill>
                <a:srgbClr val="1F1F2A"/>
              </a:solidFill>
              <a:highlight>
                <a:srgbClr val="FFFFFF"/>
              </a:highlight>
              <a:latin typeface="Oxygen"/>
              <a:ea typeface="Oxygen"/>
              <a:cs typeface="Oxygen"/>
              <a:sym typeface="Oxyge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3"/>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4" name="Google Shape;484;p53"/>
          <p:cNvPicPr preferRelativeResize="0"/>
          <p:nvPr/>
        </p:nvPicPr>
        <p:blipFill>
          <a:blip r:embed="rId3">
            <a:alphaModFix/>
          </a:blip>
          <a:stretch>
            <a:fillRect/>
          </a:stretch>
        </p:blipFill>
        <p:spPr>
          <a:xfrm>
            <a:off x="4506675" y="425875"/>
            <a:ext cx="4041750" cy="4041750"/>
          </a:xfrm>
          <a:prstGeom prst="rect">
            <a:avLst/>
          </a:prstGeom>
          <a:noFill/>
          <a:ln>
            <a:noFill/>
          </a:ln>
        </p:spPr>
      </p:pic>
      <p:pic>
        <p:nvPicPr>
          <p:cNvPr id="485" name="Google Shape;485;p53"/>
          <p:cNvPicPr preferRelativeResize="0"/>
          <p:nvPr/>
        </p:nvPicPr>
        <p:blipFill>
          <a:blip r:embed="rId4">
            <a:alphaModFix/>
          </a:blip>
          <a:stretch>
            <a:fillRect/>
          </a:stretch>
        </p:blipFill>
        <p:spPr>
          <a:xfrm>
            <a:off x="1046450" y="1781613"/>
            <a:ext cx="2743200" cy="1666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3" name="Google Shape;223;p17"/>
          <p:cNvSpPr txBox="1"/>
          <p:nvPr/>
        </p:nvSpPr>
        <p:spPr>
          <a:xfrm>
            <a:off x="932000" y="5803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rgbClr val="FF9900"/>
                </a:solidFill>
                <a:latin typeface="Nixie One"/>
                <a:ea typeface="Nixie One"/>
                <a:cs typeface="Nixie One"/>
                <a:sym typeface="Nixie One"/>
              </a:rPr>
              <a:t>The Endless Possibilities of Nearpod!</a:t>
            </a:r>
            <a:endParaRPr b="1" sz="31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2400">
                <a:solidFill>
                  <a:srgbClr val="1155CC"/>
                </a:solidFill>
                <a:latin typeface="Nixie One"/>
                <a:ea typeface="Nixie One"/>
                <a:cs typeface="Nixie One"/>
                <a:sym typeface="Nixie One"/>
              </a:rPr>
              <a:t>Assign Self-Paced Lessons Students can Access Anytime</a:t>
            </a:r>
            <a:endParaRPr b="1" sz="2400">
              <a:solidFill>
                <a:srgbClr val="1155CC"/>
              </a:solidFill>
              <a:latin typeface="Nixie One"/>
              <a:ea typeface="Nixie One"/>
              <a:cs typeface="Nixie One"/>
              <a:sym typeface="Nixie One"/>
            </a:endParaRPr>
          </a:p>
        </p:txBody>
      </p:sp>
      <p:sp>
        <p:nvSpPr>
          <p:cNvPr id="224" name="Google Shape;224;p17"/>
          <p:cNvSpPr txBox="1"/>
          <p:nvPr/>
        </p:nvSpPr>
        <p:spPr>
          <a:xfrm>
            <a:off x="1545150" y="2099675"/>
            <a:ext cx="6053700" cy="244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highlight>
                  <a:srgbClr val="FFFFFF"/>
                </a:highlight>
                <a:latin typeface="Oxygen"/>
                <a:ea typeface="Oxygen"/>
                <a:cs typeface="Oxygen"/>
                <a:sym typeface="Oxygen"/>
              </a:rPr>
              <a:t>Students complete assignments independently while you gain insights into students’ understanding with post-session reports. Easily integrate with your Google Classroom.</a:t>
            </a:r>
            <a:endParaRPr sz="2000">
              <a:latin typeface="Oxygen"/>
              <a:ea typeface="Oxygen"/>
              <a:cs typeface="Oxygen"/>
              <a:sym typeface="Oxyge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0" name="Google Shape;230;p18"/>
          <p:cNvSpPr txBox="1"/>
          <p:nvPr/>
        </p:nvSpPr>
        <p:spPr>
          <a:xfrm>
            <a:off x="932000" y="5803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rgbClr val="FF9900"/>
                </a:solidFill>
                <a:latin typeface="Nixie One"/>
                <a:ea typeface="Nixie One"/>
                <a:cs typeface="Nixie One"/>
                <a:sym typeface="Nixie One"/>
              </a:rPr>
              <a:t>The Endless Possibilities of Nearpod!</a:t>
            </a:r>
            <a:endParaRPr b="1" sz="31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2400">
                <a:solidFill>
                  <a:srgbClr val="1155CC"/>
                </a:solidFill>
                <a:latin typeface="Nixie One"/>
                <a:ea typeface="Nixie One"/>
                <a:cs typeface="Nixie One"/>
                <a:sym typeface="Nixie One"/>
              </a:rPr>
              <a:t>Synchronize Learning through Live Instruction</a:t>
            </a:r>
            <a:endParaRPr b="1" sz="2400">
              <a:solidFill>
                <a:srgbClr val="1155CC"/>
              </a:solidFill>
              <a:latin typeface="Nixie One"/>
              <a:ea typeface="Nixie One"/>
              <a:cs typeface="Nixie One"/>
              <a:sym typeface="Nixie One"/>
            </a:endParaRPr>
          </a:p>
        </p:txBody>
      </p:sp>
      <p:sp>
        <p:nvSpPr>
          <p:cNvPr id="231" name="Google Shape;231;p18"/>
          <p:cNvSpPr txBox="1"/>
          <p:nvPr/>
        </p:nvSpPr>
        <p:spPr>
          <a:xfrm>
            <a:off x="1488250" y="1849325"/>
            <a:ext cx="6053700" cy="244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highlight>
                  <a:srgbClr val="FFFFFF"/>
                </a:highlight>
                <a:latin typeface="Oxygen"/>
                <a:ea typeface="Oxygen"/>
                <a:cs typeface="Oxygen"/>
                <a:sym typeface="Oxygen"/>
              </a:rPr>
              <a:t>Easily synchronize and control live lessons across all student devices. Seamlessly use your favorite web conferencing platform for distance learning settings.</a:t>
            </a:r>
            <a:endParaRPr sz="2300">
              <a:latin typeface="Oxygen"/>
              <a:ea typeface="Oxygen"/>
              <a:cs typeface="Oxygen"/>
              <a:sym typeface="Oxyge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9"/>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7" name="Google Shape;237;p19"/>
          <p:cNvSpPr txBox="1"/>
          <p:nvPr/>
        </p:nvSpPr>
        <p:spPr>
          <a:xfrm>
            <a:off x="932000" y="5803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rgbClr val="FF9900"/>
                </a:solidFill>
                <a:latin typeface="Nixie One"/>
                <a:ea typeface="Nixie One"/>
                <a:cs typeface="Nixie One"/>
                <a:sym typeface="Nixie One"/>
              </a:rPr>
              <a:t>The Endless Possibilities of Nearpod!</a:t>
            </a:r>
            <a:endParaRPr b="1" sz="3100">
              <a:solidFill>
                <a:srgbClr val="FF9900"/>
              </a:solidFill>
              <a:latin typeface="Nixie One"/>
              <a:ea typeface="Nixie One"/>
              <a:cs typeface="Nixie One"/>
              <a:sym typeface="Nixie One"/>
            </a:endParaRPr>
          </a:p>
          <a:p>
            <a:pPr indent="0" lvl="0" marL="0" rtl="0" algn="ctr">
              <a:spcBef>
                <a:spcPts val="0"/>
              </a:spcBef>
              <a:spcAft>
                <a:spcPts val="0"/>
              </a:spcAft>
              <a:buNone/>
            </a:pPr>
            <a:r>
              <a:rPr b="1" lang="en" sz="2400">
                <a:solidFill>
                  <a:srgbClr val="1155CC"/>
                </a:solidFill>
                <a:latin typeface="Nixie One"/>
                <a:ea typeface="Nixie One"/>
                <a:cs typeface="Nixie One"/>
                <a:sym typeface="Nixie One"/>
              </a:rPr>
              <a:t>A Platform that Fuels Connection</a:t>
            </a:r>
            <a:endParaRPr b="1" sz="2400">
              <a:solidFill>
                <a:srgbClr val="1155CC"/>
              </a:solidFill>
              <a:latin typeface="Nixie One"/>
              <a:ea typeface="Nixie One"/>
              <a:cs typeface="Nixie One"/>
              <a:sym typeface="Nixie One"/>
            </a:endParaRPr>
          </a:p>
        </p:txBody>
      </p:sp>
      <p:sp>
        <p:nvSpPr>
          <p:cNvPr id="238" name="Google Shape;238;p19"/>
          <p:cNvSpPr txBox="1"/>
          <p:nvPr/>
        </p:nvSpPr>
        <p:spPr>
          <a:xfrm>
            <a:off x="1545150" y="1849325"/>
            <a:ext cx="6053700" cy="244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highlight>
                  <a:srgbClr val="FFFFFF"/>
                </a:highlight>
                <a:latin typeface="Oxygen"/>
                <a:ea typeface="Oxygen"/>
                <a:cs typeface="Oxygen"/>
                <a:sym typeface="Oxygen"/>
              </a:rPr>
              <a:t>Classroom communities stay connected with collaborative activities and formative assessments like virtual reality, polls, collaborate boards, and game-based quizzes delivered through one seamless learning experience.</a:t>
            </a:r>
            <a:endParaRPr sz="2300">
              <a:latin typeface="Oxygen"/>
              <a:ea typeface="Oxygen"/>
              <a:cs typeface="Oxygen"/>
              <a:sym typeface="Oxyge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4" name="Google Shape;244;p20"/>
          <p:cNvSpPr txBox="1"/>
          <p:nvPr/>
        </p:nvSpPr>
        <p:spPr>
          <a:xfrm>
            <a:off x="932000" y="5803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9900"/>
                </a:solidFill>
                <a:latin typeface="Nixie One"/>
                <a:ea typeface="Nixie One"/>
                <a:cs typeface="Nixie One"/>
                <a:sym typeface="Nixie One"/>
              </a:rPr>
              <a:t>Create an Account</a:t>
            </a:r>
            <a:endParaRPr b="1" sz="36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245" name="Google Shape;245;p20"/>
          <p:cNvSpPr txBox="1"/>
          <p:nvPr/>
        </p:nvSpPr>
        <p:spPr>
          <a:xfrm>
            <a:off x="1956150" y="1462425"/>
            <a:ext cx="5724000" cy="294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50">
                <a:highlight>
                  <a:srgbClr val="FFFFFF"/>
                </a:highlight>
                <a:latin typeface="Oxygen"/>
                <a:ea typeface="Oxygen"/>
                <a:cs typeface="Oxygen"/>
                <a:sym typeface="Oxygen"/>
              </a:rPr>
              <a:t>Nearpod offers various account levels, each providing different perks. The “silver account” allows you to create lessons and include formative assessments in those lessons. However, it does not allow teachers to add websites, YouTube videos, games, etc into Nearpod lessons. One of the best features, the virtual tours, is also unavailable through the silver account. The “gold account” allows you to utilize the fabulous features of Nearpod that promote student engagement – virtual tours of awesome places ranging from Pyramids to Mars and everywhere in between, awesome 3D images and more! </a:t>
            </a:r>
            <a:endParaRPr sz="1900">
              <a:latin typeface="Oxygen"/>
              <a:ea typeface="Oxygen"/>
              <a:cs typeface="Oxygen"/>
              <a:sym typeface="Oxyge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1"/>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1" name="Google Shape;251;p21"/>
          <p:cNvSpPr txBox="1"/>
          <p:nvPr/>
        </p:nvSpPr>
        <p:spPr>
          <a:xfrm>
            <a:off x="932000" y="580350"/>
            <a:ext cx="74079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9900"/>
                </a:solidFill>
                <a:latin typeface="Nixie One"/>
                <a:ea typeface="Nixie One"/>
                <a:cs typeface="Nixie One"/>
                <a:sym typeface="Nixie One"/>
              </a:rPr>
              <a:t>Create an Account</a:t>
            </a:r>
            <a:endParaRPr b="1" sz="3600">
              <a:solidFill>
                <a:srgbClr val="FF9900"/>
              </a:solidFill>
              <a:latin typeface="Nixie One"/>
              <a:ea typeface="Nixie One"/>
              <a:cs typeface="Nixie One"/>
              <a:sym typeface="Nixie One"/>
            </a:endParaRPr>
          </a:p>
          <a:p>
            <a:pPr indent="0" lvl="0" marL="0" rtl="0" algn="ctr">
              <a:spcBef>
                <a:spcPts val="0"/>
              </a:spcBef>
              <a:spcAft>
                <a:spcPts val="0"/>
              </a:spcAft>
              <a:buNone/>
            </a:pPr>
            <a:r>
              <a:t/>
            </a:r>
            <a:endParaRPr b="1" sz="2400">
              <a:solidFill>
                <a:srgbClr val="1155CC"/>
              </a:solidFill>
              <a:latin typeface="Nixie One"/>
              <a:ea typeface="Nixie One"/>
              <a:cs typeface="Nixie One"/>
              <a:sym typeface="Nixie One"/>
            </a:endParaRPr>
          </a:p>
        </p:txBody>
      </p:sp>
      <p:sp>
        <p:nvSpPr>
          <p:cNvPr id="252" name="Google Shape;252;p21"/>
          <p:cNvSpPr txBox="1"/>
          <p:nvPr/>
        </p:nvSpPr>
        <p:spPr>
          <a:xfrm>
            <a:off x="1751325" y="1530700"/>
            <a:ext cx="4460700" cy="3447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900">
                <a:latin typeface="Oxygen"/>
                <a:ea typeface="Oxygen"/>
                <a:cs typeface="Oxygen"/>
                <a:sym typeface="Oxygen"/>
              </a:rPr>
              <a:t>📝 Go to the </a:t>
            </a:r>
            <a:r>
              <a:rPr lang="en" sz="1900" u="sng">
                <a:solidFill>
                  <a:schemeClr val="hlink"/>
                </a:solidFill>
                <a:latin typeface="Oxygen"/>
                <a:ea typeface="Oxygen"/>
                <a:cs typeface="Oxygen"/>
                <a:sym typeface="Oxygen"/>
                <a:hlinkClick r:id="rId3"/>
              </a:rPr>
              <a:t>Nearpod</a:t>
            </a:r>
            <a:r>
              <a:rPr lang="en" sz="1900">
                <a:latin typeface="Oxygen"/>
                <a:ea typeface="Oxygen"/>
                <a:cs typeface="Oxygen"/>
                <a:sym typeface="Oxygen"/>
              </a:rPr>
              <a:t> website</a:t>
            </a:r>
            <a:endParaRPr sz="1900">
              <a:latin typeface="Oxygen"/>
              <a:ea typeface="Oxygen"/>
              <a:cs typeface="Oxygen"/>
              <a:sym typeface="Oxygen"/>
            </a:endParaRPr>
          </a:p>
          <a:p>
            <a:pPr indent="0" lvl="0" marL="0" rtl="0" algn="l">
              <a:lnSpc>
                <a:spcPct val="150000"/>
              </a:lnSpc>
              <a:spcBef>
                <a:spcPts val="0"/>
              </a:spcBef>
              <a:spcAft>
                <a:spcPts val="0"/>
              </a:spcAft>
              <a:buNone/>
            </a:pPr>
            <a:r>
              <a:rPr lang="en" sz="1900">
                <a:latin typeface="Oxygen"/>
                <a:ea typeface="Oxygen"/>
                <a:cs typeface="Oxygen"/>
                <a:sym typeface="Oxygen"/>
              </a:rPr>
              <a:t>📝 Click on Sign Up for free</a:t>
            </a:r>
            <a:endParaRPr sz="1900">
              <a:latin typeface="Oxygen"/>
              <a:ea typeface="Oxygen"/>
              <a:cs typeface="Oxygen"/>
              <a:sym typeface="Oxygen"/>
            </a:endParaRPr>
          </a:p>
          <a:p>
            <a:pPr indent="0" lvl="0" marL="0" rtl="0" algn="l">
              <a:lnSpc>
                <a:spcPct val="150000"/>
              </a:lnSpc>
              <a:spcBef>
                <a:spcPts val="0"/>
              </a:spcBef>
              <a:spcAft>
                <a:spcPts val="0"/>
              </a:spcAft>
              <a:buNone/>
            </a:pPr>
            <a:r>
              <a:rPr lang="en" sz="1900">
                <a:latin typeface="Oxygen"/>
                <a:ea typeface="Oxygen"/>
                <a:cs typeface="Oxygen"/>
                <a:sym typeface="Oxygen"/>
              </a:rPr>
              <a:t>📝 Click on Sign up with Google</a:t>
            </a:r>
            <a:endParaRPr sz="1900">
              <a:latin typeface="Oxygen"/>
              <a:ea typeface="Oxygen"/>
              <a:cs typeface="Oxygen"/>
              <a:sym typeface="Oxygen"/>
            </a:endParaRPr>
          </a:p>
          <a:p>
            <a:pPr indent="0" lvl="0" marL="0" rtl="0" algn="l">
              <a:lnSpc>
                <a:spcPct val="150000"/>
              </a:lnSpc>
              <a:spcBef>
                <a:spcPts val="0"/>
              </a:spcBef>
              <a:spcAft>
                <a:spcPts val="0"/>
              </a:spcAft>
              <a:buNone/>
            </a:pPr>
            <a:r>
              <a:rPr lang="en" sz="1900">
                <a:latin typeface="Oxygen"/>
                <a:ea typeface="Oxygen"/>
                <a:cs typeface="Oxygen"/>
                <a:sym typeface="Oxygen"/>
              </a:rPr>
              <a:t>📝  Follow the prompts to create </a:t>
            </a:r>
            <a:endParaRPr sz="1900">
              <a:latin typeface="Oxygen"/>
              <a:ea typeface="Oxygen"/>
              <a:cs typeface="Oxygen"/>
              <a:sym typeface="Oxygen"/>
            </a:endParaRPr>
          </a:p>
          <a:p>
            <a:pPr indent="0" lvl="0" marL="0" rtl="0" algn="l">
              <a:lnSpc>
                <a:spcPct val="150000"/>
              </a:lnSpc>
              <a:spcBef>
                <a:spcPts val="0"/>
              </a:spcBef>
              <a:spcAft>
                <a:spcPts val="0"/>
              </a:spcAft>
              <a:buNone/>
            </a:pPr>
            <a:r>
              <a:rPr lang="en" sz="1900">
                <a:latin typeface="Oxygen"/>
                <a:ea typeface="Oxygen"/>
                <a:cs typeface="Oxygen"/>
                <a:sym typeface="Oxygen"/>
              </a:rPr>
              <a:t>your account</a:t>
            </a:r>
            <a:endParaRPr sz="1900">
              <a:latin typeface="Oxygen"/>
              <a:ea typeface="Oxygen"/>
              <a:cs typeface="Oxygen"/>
              <a:sym typeface="Oxygen"/>
            </a:endParaRPr>
          </a:p>
          <a:p>
            <a:pPr indent="0" lvl="0" marL="0" rtl="0" algn="l">
              <a:lnSpc>
                <a:spcPct val="150000"/>
              </a:lnSpc>
              <a:spcBef>
                <a:spcPts val="0"/>
              </a:spcBef>
              <a:spcAft>
                <a:spcPts val="0"/>
              </a:spcAft>
              <a:buNone/>
            </a:pPr>
            <a:r>
              <a:rPr lang="en" sz="1900">
                <a:latin typeface="Oxygen"/>
                <a:ea typeface="Oxygen"/>
                <a:cs typeface="Oxygen"/>
                <a:sym typeface="Oxygen"/>
              </a:rPr>
              <a:t>📝  Create your first nearpod </a:t>
            </a:r>
            <a:endParaRPr sz="1900">
              <a:latin typeface="Oxygen"/>
              <a:ea typeface="Oxygen"/>
              <a:cs typeface="Oxygen"/>
              <a:sym typeface="Oxygen"/>
            </a:endParaRPr>
          </a:p>
          <a:p>
            <a:pPr indent="0" lvl="0" marL="0" rtl="0" algn="l">
              <a:lnSpc>
                <a:spcPct val="150000"/>
              </a:lnSpc>
              <a:spcBef>
                <a:spcPts val="0"/>
              </a:spcBef>
              <a:spcAft>
                <a:spcPts val="0"/>
              </a:spcAft>
              <a:buNone/>
            </a:pPr>
            <a:r>
              <a:rPr lang="en" sz="1900">
                <a:latin typeface="Oxygen"/>
                <a:ea typeface="Oxygen"/>
                <a:cs typeface="Oxygen"/>
                <a:sym typeface="Oxygen"/>
              </a:rPr>
              <a:t>lesson</a:t>
            </a:r>
            <a:endParaRPr sz="1900">
              <a:latin typeface="Oxygen"/>
              <a:ea typeface="Oxygen"/>
              <a:cs typeface="Oxygen"/>
              <a:sym typeface="Oxygen"/>
            </a:endParaRPr>
          </a:p>
          <a:p>
            <a:pPr indent="0" lvl="0" marL="0" rtl="0" algn="l">
              <a:spcBef>
                <a:spcPts val="0"/>
              </a:spcBef>
              <a:spcAft>
                <a:spcPts val="0"/>
              </a:spcAft>
              <a:buNone/>
            </a:pPr>
            <a:r>
              <a:t/>
            </a:r>
            <a:endParaRPr sz="1900">
              <a:latin typeface="Oxygen"/>
              <a:ea typeface="Oxygen"/>
              <a:cs typeface="Oxygen"/>
              <a:sym typeface="Oxygen"/>
            </a:endParaRPr>
          </a:p>
        </p:txBody>
      </p:sp>
      <p:pic>
        <p:nvPicPr>
          <p:cNvPr id="253" name="Google Shape;253;p21"/>
          <p:cNvPicPr preferRelativeResize="0"/>
          <p:nvPr/>
        </p:nvPicPr>
        <p:blipFill>
          <a:blip r:embed="rId4">
            <a:alphaModFix/>
          </a:blip>
          <a:stretch>
            <a:fillRect/>
          </a:stretch>
        </p:blipFill>
        <p:spPr>
          <a:xfrm>
            <a:off x="5431300" y="1333200"/>
            <a:ext cx="1876464" cy="3228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