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Oxygen"/>
      <p:regular r:id="rId25"/>
      <p:bold r:id="rId26"/>
    </p:embeddedFont>
    <p:embeddedFont>
      <p:font typeface="PT Sans Narrow"/>
      <p:regular r:id="rId27"/>
      <p:bold r:id="rId28"/>
    </p:embeddedFont>
    <p:embeddedFont>
      <p:font typeface="Montserrat"/>
      <p:regular r:id="rId29"/>
      <p:bold r:id="rId30"/>
      <p:italic r:id="rId31"/>
      <p:boldItalic r:id="rId32"/>
    </p:embeddedFont>
    <p:embeddedFont>
      <p:font typeface="Permanent Marker"/>
      <p:regular r:id="rId33"/>
    </p:embeddedFont>
    <p:embeddedFont>
      <p:font typeface="Lora"/>
      <p:regular r:id="rId34"/>
      <p:bold r:id="rId35"/>
      <p:italic r:id="rId36"/>
      <p:boldItalic r:id="rId37"/>
    </p:embeddedFont>
    <p:embeddedFont>
      <p:font typeface="Dancing Script"/>
      <p:regular r:id="rId38"/>
      <p:bold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xygen-bold.fntdata"/><Relationship Id="rId25" Type="http://schemas.openxmlformats.org/officeDocument/2006/relationships/font" Target="fonts/Oxygen-regular.fntdata"/><Relationship Id="rId28" Type="http://schemas.openxmlformats.org/officeDocument/2006/relationships/font" Target="fonts/PTSansNarrow-bold.fntdata"/><Relationship Id="rId27" Type="http://schemas.openxmlformats.org/officeDocument/2006/relationships/font" Target="fonts/PTSansNarr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PermanentMarker-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Lora-bold.fntdata"/><Relationship Id="rId12" Type="http://schemas.openxmlformats.org/officeDocument/2006/relationships/slide" Target="slides/slide7.xml"/><Relationship Id="rId34" Type="http://schemas.openxmlformats.org/officeDocument/2006/relationships/font" Target="fonts/Lora-regular.fntdata"/><Relationship Id="rId15" Type="http://schemas.openxmlformats.org/officeDocument/2006/relationships/slide" Target="slides/slide10.xml"/><Relationship Id="rId37" Type="http://schemas.openxmlformats.org/officeDocument/2006/relationships/font" Target="fonts/Lora-boldItalic.fntdata"/><Relationship Id="rId14" Type="http://schemas.openxmlformats.org/officeDocument/2006/relationships/slide" Target="slides/slide9.xml"/><Relationship Id="rId36" Type="http://schemas.openxmlformats.org/officeDocument/2006/relationships/font" Target="fonts/Lora-italic.fntdata"/><Relationship Id="rId17" Type="http://schemas.openxmlformats.org/officeDocument/2006/relationships/slide" Target="slides/slide12.xml"/><Relationship Id="rId39" Type="http://schemas.openxmlformats.org/officeDocument/2006/relationships/font" Target="fonts/DancingScript-bold.fntdata"/><Relationship Id="rId16" Type="http://schemas.openxmlformats.org/officeDocument/2006/relationships/slide" Target="slides/slide11.xml"/><Relationship Id="rId38" Type="http://schemas.openxmlformats.org/officeDocument/2006/relationships/font" Target="fonts/DancingScrip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cba0180cb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ba0180c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ba0180c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ba0180c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cba0180c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cba0180c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cba0180c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cba0180c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bd0b87c6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bd0b87c6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d0b87c6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bd0b87c6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cba0180c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cba0180c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cba0180cb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cba0180cb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ec851d5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ec851d5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cba0180cb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cba0180cb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bd0b87c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bd0b87c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80013b8a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80013b8a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80013b8a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80013b8a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80013b8a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80013b8a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80013b8a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80013b8a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d53f4c837646c3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d53f4c837646c3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bd0b87c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bd0b87c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cba0180c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cba0180c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8.jpg"/><Relationship Id="rId7" Type="http://schemas.openxmlformats.org/officeDocument/2006/relationships/image" Target="../media/image13.jp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ow.boomlearning.com/store/authorId/Jh3oct7GBYbTRPDGs/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ow.boomlearning.com/store/authorId/PHeyGyZgL9MENH5h7/1"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5" name="Shape 65"/>
        <p:cNvGrpSpPr/>
        <p:nvPr/>
      </p:nvGrpSpPr>
      <p:grpSpPr>
        <a:xfrm>
          <a:off x="0" y="0"/>
          <a:ext cx="0" cy="0"/>
          <a:chOff x="0" y="0"/>
          <a:chExt cx="0" cy="0"/>
        </a:xfrm>
      </p:grpSpPr>
      <p:pic>
        <p:nvPicPr>
          <p:cNvPr id="66" name="Google Shape;66;p13"/>
          <p:cNvPicPr preferRelativeResize="0"/>
          <p:nvPr/>
        </p:nvPicPr>
        <p:blipFill>
          <a:blip r:embed="rId3">
            <a:alphaModFix/>
          </a:blip>
          <a:stretch>
            <a:fillRect/>
          </a:stretch>
        </p:blipFill>
        <p:spPr>
          <a:xfrm>
            <a:off x="0" y="0"/>
            <a:ext cx="9144001" cy="5143499"/>
          </a:xfrm>
          <a:prstGeom prst="rect">
            <a:avLst/>
          </a:prstGeom>
          <a:noFill/>
          <a:ln>
            <a:noFill/>
          </a:ln>
        </p:spPr>
      </p:pic>
      <p:sp>
        <p:nvSpPr>
          <p:cNvPr id="67" name="Google Shape;67;p13"/>
          <p:cNvSpPr txBox="1"/>
          <p:nvPr>
            <p:ph type="ctrTitle"/>
          </p:nvPr>
        </p:nvSpPr>
        <p:spPr>
          <a:xfrm>
            <a:off x="513150" y="268600"/>
            <a:ext cx="8520600" cy="212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rgbClr val="E06666"/>
                </a:solidFill>
                <a:latin typeface="Permanent Marker"/>
                <a:ea typeface="Permanent Marker"/>
                <a:cs typeface="Permanent Marker"/>
                <a:sym typeface="Permanent Marker"/>
              </a:rPr>
              <a:t>Getting started</a:t>
            </a:r>
            <a:endParaRPr sz="7200">
              <a:solidFill>
                <a:srgbClr val="E06666"/>
              </a:solidFill>
              <a:latin typeface="Permanent Marker"/>
              <a:ea typeface="Permanent Marker"/>
              <a:cs typeface="Permanent Marker"/>
              <a:sym typeface="Permanent Marker"/>
            </a:endParaRPr>
          </a:p>
          <a:p>
            <a:pPr indent="0" lvl="0" marL="0" rtl="0" algn="ctr">
              <a:spcBef>
                <a:spcPts val="0"/>
              </a:spcBef>
              <a:spcAft>
                <a:spcPts val="0"/>
              </a:spcAft>
              <a:buNone/>
            </a:pPr>
            <a:r>
              <a:rPr lang="en" sz="7200">
                <a:solidFill>
                  <a:srgbClr val="000000"/>
                </a:solidFill>
                <a:latin typeface="Dancing Script"/>
                <a:ea typeface="Dancing Script"/>
                <a:cs typeface="Dancing Script"/>
                <a:sym typeface="Dancing Script"/>
              </a:rPr>
              <a:t>with</a:t>
            </a:r>
            <a:r>
              <a:rPr lang="en" sz="7200">
                <a:solidFill>
                  <a:srgbClr val="000000"/>
                </a:solidFill>
                <a:latin typeface="Permanent Marker"/>
                <a:ea typeface="Permanent Marker"/>
                <a:cs typeface="Permanent Marker"/>
                <a:sym typeface="Permanent Marker"/>
              </a:rPr>
              <a:t> </a:t>
            </a:r>
            <a:endParaRPr sz="7200">
              <a:solidFill>
                <a:srgbClr val="000000"/>
              </a:solidFill>
              <a:latin typeface="Permanent Marker"/>
              <a:ea typeface="Permanent Marker"/>
              <a:cs typeface="Permanent Marker"/>
              <a:sym typeface="Permanent Marker"/>
            </a:endParaRPr>
          </a:p>
        </p:txBody>
      </p:sp>
      <p:pic>
        <p:nvPicPr>
          <p:cNvPr id="68" name="Google Shape;68;p13"/>
          <p:cNvPicPr preferRelativeResize="0"/>
          <p:nvPr/>
        </p:nvPicPr>
        <p:blipFill>
          <a:blip r:embed="rId4">
            <a:alphaModFix/>
          </a:blip>
          <a:stretch>
            <a:fillRect/>
          </a:stretch>
        </p:blipFill>
        <p:spPr>
          <a:xfrm>
            <a:off x="6607300" y="605075"/>
            <a:ext cx="3441775" cy="3441775"/>
          </a:xfrm>
          <a:prstGeom prst="rect">
            <a:avLst/>
          </a:prstGeom>
          <a:noFill/>
          <a:ln>
            <a:noFill/>
          </a:ln>
        </p:spPr>
      </p:pic>
      <p:sp>
        <p:nvSpPr>
          <p:cNvPr id="69" name="Google Shape;69;p13"/>
          <p:cNvSpPr txBox="1"/>
          <p:nvPr>
            <p:ph idx="1" type="subTitle"/>
          </p:nvPr>
        </p:nvSpPr>
        <p:spPr>
          <a:xfrm>
            <a:off x="835475" y="2390500"/>
            <a:ext cx="7934100" cy="98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500">
                <a:solidFill>
                  <a:srgbClr val="E06666"/>
                </a:solidFill>
                <a:latin typeface="Permanent Marker"/>
                <a:ea typeface="Permanent Marker"/>
                <a:cs typeface="Permanent Marker"/>
                <a:sym typeface="Permanent Marker"/>
              </a:rPr>
              <a:t>Boom Learning</a:t>
            </a:r>
            <a:r>
              <a:rPr lang="en" sz="6500">
                <a:solidFill>
                  <a:srgbClr val="EA9999"/>
                </a:solidFill>
                <a:latin typeface="Permanent Marker"/>
                <a:ea typeface="Permanent Marker"/>
                <a:cs typeface="Permanent Marker"/>
                <a:sym typeface="Permanent Marker"/>
              </a:rPr>
              <a:t> </a:t>
            </a:r>
            <a:endParaRPr sz="6500">
              <a:solidFill>
                <a:srgbClr val="EA9999"/>
              </a:solidFill>
              <a:latin typeface="Permanent Marker"/>
              <a:ea typeface="Permanent Marker"/>
              <a:cs typeface="Permanent Marker"/>
              <a:sym typeface="Permanent Mark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ermanent Marker"/>
                <a:ea typeface="Permanent Marker"/>
                <a:cs typeface="Permanent Marker"/>
                <a:sym typeface="Permanent Marker"/>
              </a:rPr>
              <a:t>How to Get started continued …..</a:t>
            </a:r>
            <a:endParaRPr sz="3000">
              <a:latin typeface="Permanent Marker"/>
              <a:ea typeface="Permanent Marker"/>
              <a:cs typeface="Permanent Marker"/>
              <a:sym typeface="Permanent Marker"/>
            </a:endParaRPr>
          </a:p>
        </p:txBody>
      </p:sp>
      <p:sp>
        <p:nvSpPr>
          <p:cNvPr id="128" name="Google Shape;128;p22"/>
          <p:cNvSpPr txBox="1"/>
          <p:nvPr/>
        </p:nvSpPr>
        <p:spPr>
          <a:xfrm>
            <a:off x="343200" y="1152425"/>
            <a:ext cx="8457600" cy="3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50">
                <a:solidFill>
                  <a:srgbClr val="222222"/>
                </a:solidFill>
              </a:rPr>
              <a:t>8)</a:t>
            </a:r>
            <a:r>
              <a:rPr lang="en" sz="1750">
                <a:solidFill>
                  <a:srgbClr val="222222"/>
                </a:solidFill>
              </a:rPr>
              <a:t> </a:t>
            </a:r>
            <a:r>
              <a:rPr b="1" lang="en" sz="1750">
                <a:solidFill>
                  <a:srgbClr val="222222"/>
                </a:solidFill>
              </a:rPr>
              <a:t>Add students to your classroom. </a:t>
            </a:r>
            <a:endParaRPr b="1" sz="1750">
              <a:solidFill>
                <a:srgbClr val="222222"/>
              </a:solidFill>
            </a:endParaRPr>
          </a:p>
          <a:p>
            <a:pPr indent="-339725" lvl="0" marL="914400" rtl="0" algn="l">
              <a:spcBef>
                <a:spcPts val="0"/>
              </a:spcBef>
              <a:spcAft>
                <a:spcPts val="0"/>
              </a:spcAft>
              <a:buClr>
                <a:srgbClr val="222222"/>
              </a:buClr>
              <a:buSzPts val="1750"/>
              <a:buChar char="●"/>
            </a:pPr>
            <a:r>
              <a:rPr lang="en" sz="1750">
                <a:solidFill>
                  <a:srgbClr val="222222"/>
                </a:solidFill>
              </a:rPr>
              <a:t>You can link your Boom Learning Account to Google Classroom</a:t>
            </a:r>
            <a:endParaRPr sz="1750">
              <a:solidFill>
                <a:srgbClr val="222222"/>
              </a:solidFill>
            </a:endParaRPr>
          </a:p>
          <a:p>
            <a:pPr indent="0" lvl="0" marL="914400" rtl="0" algn="l">
              <a:spcBef>
                <a:spcPts val="0"/>
              </a:spcBef>
              <a:spcAft>
                <a:spcPts val="0"/>
              </a:spcAft>
              <a:buNone/>
            </a:pPr>
            <a:r>
              <a:rPr lang="en" sz="1750">
                <a:solidFill>
                  <a:srgbClr val="222222"/>
                </a:solidFill>
              </a:rPr>
              <a:t>Or</a:t>
            </a:r>
            <a:endParaRPr sz="1750">
              <a:solidFill>
                <a:srgbClr val="222222"/>
              </a:solidFill>
            </a:endParaRPr>
          </a:p>
          <a:p>
            <a:pPr indent="-339725" lvl="0" marL="914400" rtl="0" algn="l">
              <a:spcBef>
                <a:spcPts val="0"/>
              </a:spcBef>
              <a:spcAft>
                <a:spcPts val="0"/>
              </a:spcAft>
              <a:buClr>
                <a:srgbClr val="222222"/>
              </a:buClr>
              <a:buSzPts val="1750"/>
              <a:buChar char="●"/>
            </a:pPr>
            <a:r>
              <a:rPr lang="en" sz="1750">
                <a:solidFill>
                  <a:srgbClr val="222222"/>
                </a:solidFill>
              </a:rPr>
              <a:t>Add students to your class individually</a:t>
            </a:r>
            <a:endParaRPr sz="1750">
              <a:solidFill>
                <a:srgbClr val="222222"/>
              </a:solidFill>
            </a:endParaRPr>
          </a:p>
          <a:p>
            <a:pPr indent="0" lvl="0" marL="0" rtl="0" algn="l">
              <a:spcBef>
                <a:spcPts val="0"/>
              </a:spcBef>
              <a:spcAft>
                <a:spcPts val="0"/>
              </a:spcAft>
              <a:buNone/>
            </a:pPr>
            <a:r>
              <a:t/>
            </a:r>
            <a:endParaRPr b="1" sz="1750">
              <a:solidFill>
                <a:srgbClr val="222222"/>
              </a:solidFill>
            </a:endParaRPr>
          </a:p>
          <a:p>
            <a:pPr indent="0" lvl="0" marL="0" rtl="0" algn="l">
              <a:spcBef>
                <a:spcPts val="0"/>
              </a:spcBef>
              <a:spcAft>
                <a:spcPts val="0"/>
              </a:spcAft>
              <a:buNone/>
            </a:pPr>
            <a:r>
              <a:rPr lang="en" sz="1750">
                <a:solidFill>
                  <a:srgbClr val="222222"/>
                </a:solidFill>
              </a:rPr>
              <a:t>If you link students to your Google Classroom their username will be their nps email.</a:t>
            </a:r>
            <a:r>
              <a:rPr b="1" lang="en" sz="1750">
                <a:solidFill>
                  <a:srgbClr val="222222"/>
                </a:solidFill>
              </a:rPr>
              <a:t>  Note: You can set the same password for every student.</a:t>
            </a:r>
            <a:endParaRPr b="1" sz="1750">
              <a:solidFill>
                <a:srgbClr val="222222"/>
              </a:solidFill>
            </a:endParaRPr>
          </a:p>
          <a:p>
            <a:pPr indent="0" lvl="0" marL="0" rtl="0" algn="l">
              <a:spcBef>
                <a:spcPts val="0"/>
              </a:spcBef>
              <a:spcAft>
                <a:spcPts val="0"/>
              </a:spcAft>
              <a:buNone/>
            </a:pPr>
            <a:r>
              <a:t/>
            </a:r>
            <a:endParaRPr b="1" sz="1750">
              <a:solidFill>
                <a:srgbClr val="222222"/>
              </a:solidFill>
            </a:endParaRPr>
          </a:p>
          <a:p>
            <a:pPr indent="0" lvl="0" marL="0" rtl="0" algn="l">
              <a:spcBef>
                <a:spcPts val="0"/>
              </a:spcBef>
              <a:spcAft>
                <a:spcPts val="0"/>
              </a:spcAft>
              <a:buNone/>
            </a:pPr>
            <a:r>
              <a:rPr b="1" lang="en" sz="1750">
                <a:solidFill>
                  <a:srgbClr val="222222"/>
                </a:solidFill>
              </a:rPr>
              <a:t>9)</a:t>
            </a:r>
            <a:r>
              <a:rPr lang="en" sz="1750">
                <a:solidFill>
                  <a:srgbClr val="222222"/>
                </a:solidFill>
              </a:rPr>
              <a:t>​ </a:t>
            </a:r>
            <a:r>
              <a:rPr b="1" lang="en" sz="1750">
                <a:solidFill>
                  <a:srgbClr val="222222"/>
                </a:solidFill>
              </a:rPr>
              <a:t>Assign decks to students.</a:t>
            </a:r>
            <a:r>
              <a:rPr lang="en" sz="1750">
                <a:solidFill>
                  <a:srgbClr val="222222"/>
                </a:solidFill>
              </a:rPr>
              <a:t>  So easy to do!  Go to your library and find a deck that you want students to complete.  ​If you click on the blue "Action" button by the deck, it will give you several options to choose from.</a:t>
            </a:r>
            <a:endParaRPr b="1" sz="1750">
              <a:solidFill>
                <a:srgbClr val="22222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958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ermanent Marker"/>
                <a:ea typeface="Permanent Marker"/>
                <a:cs typeface="Permanent Marker"/>
                <a:sym typeface="Permanent Marker"/>
              </a:rPr>
              <a:t>How to Get started continued …..</a:t>
            </a:r>
            <a:endParaRPr sz="3000">
              <a:latin typeface="Permanent Marker"/>
              <a:ea typeface="Permanent Marker"/>
              <a:cs typeface="Permanent Marker"/>
              <a:sym typeface="Permanent Marker"/>
            </a:endParaRPr>
          </a:p>
        </p:txBody>
      </p:sp>
      <p:sp>
        <p:nvSpPr>
          <p:cNvPr id="134" name="Google Shape;134;p23"/>
          <p:cNvSpPr txBox="1"/>
          <p:nvPr/>
        </p:nvSpPr>
        <p:spPr>
          <a:xfrm>
            <a:off x="180600" y="698325"/>
            <a:ext cx="8782800" cy="46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222222"/>
                </a:solidFill>
              </a:rPr>
              <a:t>Assign: </a:t>
            </a:r>
            <a:r>
              <a:rPr lang="en" sz="1700">
                <a:solidFill>
                  <a:srgbClr val="222222"/>
                </a:solidFill>
              </a:rPr>
              <a:t> Click this to assign the deck to students.  You can assign it to one class or multiple classes (or to individual students).  If you choose this option, it will record student scores.</a:t>
            </a:r>
            <a:endParaRPr sz="1700">
              <a:solidFill>
                <a:srgbClr val="222222"/>
              </a:solidFill>
            </a:endParaRPr>
          </a:p>
          <a:p>
            <a:pPr indent="0" lvl="0" marL="0" rtl="0" algn="l">
              <a:spcBef>
                <a:spcPts val="0"/>
              </a:spcBef>
              <a:spcAft>
                <a:spcPts val="0"/>
              </a:spcAft>
              <a:buNone/>
            </a:pPr>
            <a:r>
              <a:rPr b="1" lang="en" sz="1700">
                <a:solidFill>
                  <a:srgbClr val="222222"/>
                </a:solidFill>
              </a:rPr>
              <a:t>Fast Pin:</a:t>
            </a:r>
            <a:r>
              <a:rPr lang="en" sz="1700">
                <a:solidFill>
                  <a:srgbClr val="222222"/>
                </a:solidFill>
              </a:rPr>
              <a:t>  Use this option if you want students to practice and don't want to record their scores.  It will give you a link that students can use without needing to log in.  Once students have this link, they click on the FastPlay option at the top and type in the pin to start.   </a:t>
            </a:r>
            <a:endParaRPr sz="1700">
              <a:solidFill>
                <a:srgbClr val="222222"/>
              </a:solidFill>
            </a:endParaRPr>
          </a:p>
          <a:p>
            <a:pPr indent="0" lvl="0" marL="0" rtl="0" algn="l">
              <a:spcBef>
                <a:spcPts val="0"/>
              </a:spcBef>
              <a:spcAft>
                <a:spcPts val="0"/>
              </a:spcAft>
              <a:buNone/>
            </a:pPr>
            <a:r>
              <a:rPr lang="en" sz="1700">
                <a:solidFill>
                  <a:srgbClr val="222222"/>
                </a:solidFill>
              </a:rPr>
              <a:t>​</a:t>
            </a:r>
            <a:r>
              <a:rPr b="1" lang="en" sz="1700">
                <a:solidFill>
                  <a:srgbClr val="222222"/>
                </a:solidFill>
              </a:rPr>
              <a:t>Hyperplay Link:</a:t>
            </a:r>
            <a:r>
              <a:rPr lang="en" sz="1700">
                <a:solidFill>
                  <a:srgbClr val="222222"/>
                </a:solidFill>
              </a:rPr>
              <a:t>  This gives you a link that will prompt students to log in and then play will begin.  Grab this link if you want to post it in Google Classroom.</a:t>
            </a:r>
            <a:endParaRPr sz="1700">
              <a:solidFill>
                <a:srgbClr val="222222"/>
              </a:solidFill>
            </a:endParaRPr>
          </a:p>
          <a:p>
            <a:pPr indent="0" lvl="0" marL="0" rtl="0" algn="l">
              <a:spcBef>
                <a:spcPts val="0"/>
              </a:spcBef>
              <a:spcAft>
                <a:spcPts val="0"/>
              </a:spcAft>
              <a:buNone/>
            </a:pPr>
            <a:r>
              <a:rPr b="1" lang="en" sz="1700">
                <a:solidFill>
                  <a:srgbClr val="222222"/>
                </a:solidFill>
              </a:rPr>
              <a:t>Print:</a:t>
            </a:r>
            <a:r>
              <a:rPr lang="en" sz="1700">
                <a:solidFill>
                  <a:srgbClr val="222222"/>
                </a:solidFill>
              </a:rPr>
              <a:t>  Click this if you want to print a hard copy of the cards.</a:t>
            </a:r>
            <a:endParaRPr sz="1700">
              <a:solidFill>
                <a:srgbClr val="222222"/>
              </a:solidFill>
            </a:endParaRPr>
          </a:p>
          <a:p>
            <a:pPr indent="0" lvl="0" marL="0" rtl="0" algn="l">
              <a:spcBef>
                <a:spcPts val="0"/>
              </a:spcBef>
              <a:spcAft>
                <a:spcPts val="0"/>
              </a:spcAft>
              <a:buNone/>
            </a:pPr>
            <a:r>
              <a:rPr b="1" lang="en" sz="1700">
                <a:solidFill>
                  <a:srgbClr val="222222"/>
                </a:solidFill>
              </a:rPr>
              <a:t>Hide Cards:</a:t>
            </a:r>
            <a:r>
              <a:rPr lang="en" sz="1700">
                <a:solidFill>
                  <a:srgbClr val="222222"/>
                </a:solidFill>
              </a:rPr>
              <a:t>  Use this if there are any cards in the deck you don't want students to see.  Great option if the deck is too long or if there are cards that aren't quite what you were looking for and you don't want to assign them to students.</a:t>
            </a:r>
            <a:endParaRPr sz="1700">
              <a:solidFill>
                <a:srgbClr val="222222"/>
              </a:solidFill>
            </a:endParaRPr>
          </a:p>
          <a:p>
            <a:pPr indent="0" lvl="0" marL="0" rtl="0" algn="l">
              <a:spcBef>
                <a:spcPts val="0"/>
              </a:spcBef>
              <a:spcAft>
                <a:spcPts val="0"/>
              </a:spcAft>
              <a:buNone/>
            </a:pPr>
            <a:r>
              <a:rPr b="1" lang="en" sz="1700">
                <a:solidFill>
                  <a:srgbClr val="222222"/>
                </a:solidFill>
              </a:rPr>
              <a:t>Custom Play Settings:</a:t>
            </a:r>
            <a:r>
              <a:rPr lang="en" sz="1700">
                <a:solidFill>
                  <a:srgbClr val="222222"/>
                </a:solidFill>
              </a:rPr>
              <a:t>  You can adjust the number of cards that students see here.  Note that this option does not work with FastPins.  You'll need student accounts for this option.</a:t>
            </a:r>
            <a:endParaRPr b="1" sz="1700">
              <a:solidFill>
                <a:srgbClr val="22222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rotWithShape="1">
          <a:blip r:embed="rId3">
            <a:alphaModFix/>
          </a:blip>
          <a:srcRect b="3512" l="0" r="0" t="0"/>
          <a:stretch/>
        </p:blipFill>
        <p:spPr>
          <a:xfrm>
            <a:off x="1884825" y="152400"/>
            <a:ext cx="4838701" cy="466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5"/>
          <p:cNvPicPr preferRelativeResize="0"/>
          <p:nvPr/>
        </p:nvPicPr>
        <p:blipFill rotWithShape="1">
          <a:blip r:embed="rId3">
            <a:alphaModFix/>
          </a:blip>
          <a:srcRect b="3790" l="0" r="0" t="0"/>
          <a:stretch/>
        </p:blipFill>
        <p:spPr>
          <a:xfrm>
            <a:off x="1831075" y="138950"/>
            <a:ext cx="4838701" cy="465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1C232"/>
                </a:solidFill>
                <a:latin typeface="Permanent Marker"/>
                <a:ea typeface="Permanent Marker"/>
                <a:cs typeface="Permanent Marker"/>
                <a:sym typeface="Permanent Marker"/>
              </a:rPr>
              <a:t>Students do not have to complete all cards</a:t>
            </a:r>
            <a:endParaRPr sz="3000">
              <a:solidFill>
                <a:srgbClr val="F1C232"/>
              </a:solidFill>
              <a:latin typeface="Permanent Marker"/>
              <a:ea typeface="Permanent Marker"/>
              <a:cs typeface="Permanent Marker"/>
              <a:sym typeface="Permanent Marker"/>
            </a:endParaRPr>
          </a:p>
        </p:txBody>
      </p:sp>
      <p:sp>
        <p:nvSpPr>
          <p:cNvPr id="150" name="Google Shape;150;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50">
                <a:solidFill>
                  <a:srgbClr val="333333"/>
                </a:solidFill>
                <a:highlight>
                  <a:srgbClr val="FFFFFF"/>
                </a:highlight>
                <a:latin typeface="Lora"/>
                <a:ea typeface="Lora"/>
                <a:cs typeface="Lora"/>
                <a:sym typeface="Lora"/>
              </a:rPr>
              <a:t>Once you’ve set up your classroom and assigned decks to students, there’s an Action tab under the deck called “Custom Play Settings.” This can help you set the number of cards lower if you’d like that for your students. </a:t>
            </a:r>
            <a:endParaRPr sz="3700">
              <a:solidFill>
                <a:srgbClr val="F9CB9C"/>
              </a:solidFill>
              <a:latin typeface="Permanent Marker"/>
              <a:ea typeface="Permanent Marker"/>
              <a:cs typeface="Permanent Marker"/>
              <a:sym typeface="Permanent Mark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6AA84F"/>
                </a:solidFill>
                <a:latin typeface="Permanent Marker"/>
                <a:ea typeface="Permanent Marker"/>
                <a:cs typeface="Permanent Marker"/>
                <a:sym typeface="Permanent Marker"/>
              </a:rPr>
              <a:t>Boom Learning checks student work</a:t>
            </a:r>
            <a:endParaRPr sz="3000">
              <a:solidFill>
                <a:srgbClr val="6AA84F"/>
              </a:solidFill>
              <a:latin typeface="Permanent Marker"/>
              <a:ea typeface="Permanent Marker"/>
              <a:cs typeface="Permanent Marker"/>
              <a:sym typeface="Permanent Marker"/>
            </a:endParaRPr>
          </a:p>
        </p:txBody>
      </p:sp>
      <p:sp>
        <p:nvSpPr>
          <p:cNvPr id="156" name="Google Shape;156;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50">
                <a:solidFill>
                  <a:srgbClr val="333333"/>
                </a:solidFill>
                <a:highlight>
                  <a:srgbClr val="FFFFFF"/>
                </a:highlight>
                <a:latin typeface="Lora"/>
                <a:ea typeface="Lora"/>
                <a:cs typeface="Lora"/>
                <a:sym typeface="Lora"/>
              </a:rPr>
              <a:t>For the most part all of the cards are self-checking. Woohoo! Some cards will give immediate feedback once the student gives his/her answer. Other decks, like the Escape Room Decks, will require the students to hit “Submit” before moving to the next card. </a:t>
            </a:r>
            <a:endParaRPr sz="3700">
              <a:solidFill>
                <a:srgbClr val="9FC5E8"/>
              </a:solidFill>
              <a:latin typeface="Permanent Marker"/>
              <a:ea typeface="Permanent Marker"/>
              <a:cs typeface="Permanent Marker"/>
              <a:sym typeface="Permanent Mark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234025"/>
            <a:ext cx="8520600" cy="103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155CC"/>
                </a:solidFill>
                <a:latin typeface="Permanent Marker"/>
                <a:ea typeface="Permanent Marker"/>
                <a:cs typeface="Permanent Marker"/>
                <a:sym typeface="Permanent Marker"/>
              </a:rPr>
              <a:t>What is the difference between a “deck” and a “card”?</a:t>
            </a:r>
            <a:endParaRPr sz="3000">
              <a:solidFill>
                <a:srgbClr val="1155CC"/>
              </a:solidFill>
              <a:latin typeface="Permanent Marker"/>
              <a:ea typeface="Permanent Marker"/>
              <a:cs typeface="Permanent Marker"/>
              <a:sym typeface="Permanent Marker"/>
            </a:endParaRPr>
          </a:p>
        </p:txBody>
      </p:sp>
      <p:sp>
        <p:nvSpPr>
          <p:cNvPr id="162" name="Google Shape;162;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333333"/>
                </a:solidFill>
                <a:highlight>
                  <a:srgbClr val="FFFFFF"/>
                </a:highlight>
                <a:latin typeface="Lora"/>
                <a:ea typeface="Lora"/>
                <a:cs typeface="Lora"/>
                <a:sym typeface="Lora"/>
              </a:rPr>
              <a:t>What helped me sort these terms out in my head was to think of a deck of playing cards. The entire group of cards is called a “deck.” Each individual card is a “card.” It works the same with Boom. Easy-peasy!</a:t>
            </a:r>
            <a:endParaRPr sz="2400">
              <a:solidFill>
                <a:srgbClr val="9FC5E8"/>
              </a:solidFill>
              <a:latin typeface="Permanent Marker"/>
              <a:ea typeface="Permanent Marker"/>
              <a:cs typeface="Permanent Marker"/>
              <a:sym typeface="Permanent Mark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234025"/>
            <a:ext cx="8520600" cy="103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5"/>
                </a:solidFill>
                <a:latin typeface="Permanent Marker"/>
                <a:ea typeface="Permanent Marker"/>
                <a:cs typeface="Permanent Marker"/>
                <a:sym typeface="Permanent Marker"/>
              </a:rPr>
              <a:t>Where can you get boom learning Cards?</a:t>
            </a:r>
            <a:endParaRPr sz="3000">
              <a:solidFill>
                <a:schemeClr val="accent5"/>
              </a:solidFill>
              <a:latin typeface="Permanent Marker"/>
              <a:ea typeface="Permanent Marker"/>
              <a:cs typeface="Permanent Marker"/>
              <a:sym typeface="Permanent Marker"/>
            </a:endParaRPr>
          </a:p>
        </p:txBody>
      </p:sp>
      <p:sp>
        <p:nvSpPr>
          <p:cNvPr id="168" name="Google Shape;168;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50">
                <a:solidFill>
                  <a:srgbClr val="555555"/>
                </a:solidFill>
                <a:highlight>
                  <a:srgbClr val="FFFFFF"/>
                </a:highlight>
                <a:latin typeface="Montserrat"/>
                <a:ea typeface="Montserrat"/>
                <a:cs typeface="Montserrat"/>
                <a:sym typeface="Montserrat"/>
              </a:rPr>
              <a:t>Boom cards can be purchased directly on the Boom Learning site or on Teachers Pay Teachers.</a:t>
            </a:r>
            <a:endParaRPr sz="1850">
              <a:solidFill>
                <a:srgbClr val="555555"/>
              </a:solidFill>
              <a:highlight>
                <a:srgbClr val="FFFFFF"/>
              </a:highlight>
              <a:latin typeface="Montserrat"/>
              <a:ea typeface="Montserrat"/>
              <a:cs typeface="Montserrat"/>
              <a:sym typeface="Montserrat"/>
            </a:endParaRPr>
          </a:p>
          <a:p>
            <a:pPr indent="0" lvl="0" marL="0" rtl="0" algn="l">
              <a:spcBef>
                <a:spcPts val="2100"/>
              </a:spcBef>
              <a:spcAft>
                <a:spcPts val="0"/>
              </a:spcAft>
              <a:buNone/>
            </a:pPr>
            <a:r>
              <a:rPr lang="en" sz="1850">
                <a:solidFill>
                  <a:srgbClr val="555555"/>
                </a:solidFill>
                <a:highlight>
                  <a:srgbClr val="FFFFFF"/>
                </a:highlight>
                <a:latin typeface="Montserrat"/>
                <a:ea typeface="Montserrat"/>
                <a:cs typeface="Montserrat"/>
                <a:sym typeface="Montserrat"/>
              </a:rPr>
              <a:t>If you purchase the decks directly on Boom Learning, the file is automatically added to your Boom library.</a:t>
            </a:r>
            <a:endParaRPr sz="1850">
              <a:solidFill>
                <a:srgbClr val="555555"/>
              </a:solidFill>
              <a:highlight>
                <a:srgbClr val="FFFFFF"/>
              </a:highlight>
              <a:latin typeface="Montserrat"/>
              <a:ea typeface="Montserrat"/>
              <a:cs typeface="Montserrat"/>
              <a:sym typeface="Montserrat"/>
            </a:endParaRPr>
          </a:p>
          <a:p>
            <a:pPr indent="0" lvl="0" marL="0" rtl="0" algn="l">
              <a:spcBef>
                <a:spcPts val="2100"/>
              </a:spcBef>
              <a:spcAft>
                <a:spcPts val="0"/>
              </a:spcAft>
              <a:buNone/>
            </a:pPr>
            <a:r>
              <a:rPr lang="en" sz="1850">
                <a:solidFill>
                  <a:srgbClr val="555555"/>
                </a:solidFill>
                <a:highlight>
                  <a:srgbClr val="FFFFFF"/>
                </a:highlight>
                <a:latin typeface="Montserrat"/>
                <a:ea typeface="Montserrat"/>
                <a:cs typeface="Montserrat"/>
                <a:sym typeface="Montserrat"/>
              </a:rPr>
              <a:t>If you purchase the decks on Teachers Pay Teachers, you will need to download the PDF (just like you always do for purchases) and click the link the PDF to add the deck to your Boom library.</a:t>
            </a:r>
            <a:endParaRPr sz="1850">
              <a:solidFill>
                <a:srgbClr val="555555"/>
              </a:solidFill>
              <a:highlight>
                <a:srgbClr val="FFFFFF"/>
              </a:highlight>
              <a:latin typeface="Montserrat"/>
              <a:ea typeface="Montserrat"/>
              <a:cs typeface="Montserrat"/>
              <a:sym typeface="Montserrat"/>
            </a:endParaRPr>
          </a:p>
          <a:p>
            <a:pPr indent="0" lvl="0" marL="0" rtl="0" algn="l">
              <a:spcBef>
                <a:spcPts val="2100"/>
              </a:spcBef>
              <a:spcAft>
                <a:spcPts val="1600"/>
              </a:spcAft>
              <a:buNone/>
            </a:pPr>
            <a:r>
              <a:t/>
            </a:r>
            <a:endParaRPr sz="2400">
              <a:solidFill>
                <a:srgbClr val="333333"/>
              </a:solidFill>
              <a:highlight>
                <a:srgbClr val="FFFFFF"/>
              </a:highlight>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234025"/>
            <a:ext cx="8520600" cy="103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5"/>
                </a:solidFill>
                <a:latin typeface="Permanent Marker"/>
                <a:ea typeface="Permanent Marker"/>
                <a:cs typeface="Permanent Marker"/>
                <a:sym typeface="Permanent Marker"/>
              </a:rPr>
              <a:t>Steps for Student Login</a:t>
            </a:r>
            <a:endParaRPr sz="3000">
              <a:solidFill>
                <a:schemeClr val="accent5"/>
              </a:solidFill>
              <a:latin typeface="Permanent Marker"/>
              <a:ea typeface="Permanent Marker"/>
              <a:cs typeface="Permanent Marker"/>
              <a:sym typeface="Permanent Marker"/>
            </a:endParaRPr>
          </a:p>
        </p:txBody>
      </p:sp>
      <p:sp>
        <p:nvSpPr>
          <p:cNvPr id="174" name="Google Shape;174;p30"/>
          <p:cNvSpPr txBox="1"/>
          <p:nvPr>
            <p:ph idx="1" type="body"/>
          </p:nvPr>
        </p:nvSpPr>
        <p:spPr>
          <a:xfrm>
            <a:off x="311700" y="1266325"/>
            <a:ext cx="8520600" cy="36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50">
                <a:solidFill>
                  <a:srgbClr val="555555"/>
                </a:solidFill>
                <a:highlight>
                  <a:srgbClr val="FFFFFF"/>
                </a:highlight>
                <a:latin typeface="Montserrat"/>
                <a:ea typeface="Montserrat"/>
                <a:cs typeface="Montserrat"/>
                <a:sym typeface="Montserrat"/>
              </a:rPr>
              <a:t>Here are the steps I gave my students to be able to log in.</a:t>
            </a:r>
            <a:endParaRPr sz="1850">
              <a:solidFill>
                <a:srgbClr val="555555"/>
              </a:solidFill>
              <a:highlight>
                <a:srgbClr val="FFFFFF"/>
              </a:highlight>
              <a:latin typeface="Montserrat"/>
              <a:ea typeface="Montserrat"/>
              <a:cs typeface="Montserrat"/>
              <a:sym typeface="Montserrat"/>
            </a:endParaRPr>
          </a:p>
          <a:p>
            <a:pPr indent="0" lvl="0" marL="0" rtl="0" algn="l">
              <a:spcBef>
                <a:spcPts val="2100"/>
              </a:spcBef>
              <a:spcAft>
                <a:spcPts val="0"/>
              </a:spcAft>
              <a:buNone/>
            </a:pPr>
            <a:r>
              <a:rPr lang="en" sz="1250">
                <a:solidFill>
                  <a:srgbClr val="555555"/>
                </a:solidFill>
                <a:highlight>
                  <a:srgbClr val="FFFFFF"/>
                </a:highlight>
                <a:latin typeface="Montserrat"/>
                <a:ea typeface="Montserrat"/>
                <a:cs typeface="Montserrat"/>
                <a:sym typeface="Montserrat"/>
              </a:rPr>
              <a:t>I</a:t>
            </a:r>
            <a:r>
              <a:rPr lang="en" sz="1450">
                <a:solidFill>
                  <a:srgbClr val="555555"/>
                </a:solidFill>
                <a:highlight>
                  <a:srgbClr val="FFFFFF"/>
                </a:highlight>
                <a:latin typeface="Oxygen"/>
                <a:ea typeface="Oxygen"/>
                <a:cs typeface="Oxygen"/>
                <a:sym typeface="Oxygen"/>
              </a:rPr>
              <a:t>f you forgot how to log on to boom learning here are the steps:</a:t>
            </a:r>
            <a:endParaRPr sz="1450">
              <a:solidFill>
                <a:srgbClr val="555555"/>
              </a:solidFill>
              <a:highlight>
                <a:srgbClr val="FFFFFF"/>
              </a:highlight>
              <a:latin typeface="Oxygen"/>
              <a:ea typeface="Oxygen"/>
              <a:cs typeface="Oxygen"/>
              <a:sym typeface="Oxygen"/>
            </a:endParaRPr>
          </a:p>
          <a:p>
            <a:pPr indent="0" lvl="0" marL="0" rtl="0" algn="l">
              <a:spcBef>
                <a:spcPts val="2100"/>
              </a:spcBef>
              <a:spcAft>
                <a:spcPts val="0"/>
              </a:spcAft>
              <a:buNone/>
            </a:pPr>
            <a:r>
              <a:rPr lang="en" sz="1450">
                <a:solidFill>
                  <a:srgbClr val="555555"/>
                </a:solidFill>
                <a:highlight>
                  <a:srgbClr val="FFFFFF"/>
                </a:highlight>
                <a:latin typeface="Oxygen"/>
                <a:ea typeface="Oxygen"/>
                <a:cs typeface="Oxygen"/>
                <a:sym typeface="Oxygen"/>
              </a:rPr>
              <a:t>*Click on the link to the boom learning website.</a:t>
            </a:r>
            <a:endParaRPr sz="1450">
              <a:solidFill>
                <a:srgbClr val="555555"/>
              </a:solidFill>
              <a:highlight>
                <a:srgbClr val="FFFFFF"/>
              </a:highlight>
              <a:latin typeface="Oxygen"/>
              <a:ea typeface="Oxygen"/>
              <a:cs typeface="Oxygen"/>
              <a:sym typeface="Oxygen"/>
            </a:endParaRPr>
          </a:p>
          <a:p>
            <a:pPr indent="0" lvl="0" marL="0" rtl="0" algn="l">
              <a:spcBef>
                <a:spcPts val="2100"/>
              </a:spcBef>
              <a:spcAft>
                <a:spcPts val="0"/>
              </a:spcAft>
              <a:buNone/>
            </a:pPr>
            <a:r>
              <a:rPr lang="en" sz="1450">
                <a:solidFill>
                  <a:srgbClr val="555555"/>
                </a:solidFill>
                <a:highlight>
                  <a:srgbClr val="FFFFFF"/>
                </a:highlight>
                <a:latin typeface="Oxygen"/>
                <a:ea typeface="Oxygen"/>
                <a:cs typeface="Oxygen"/>
                <a:sym typeface="Oxygen"/>
              </a:rPr>
              <a:t>*Click on student sign-in</a:t>
            </a:r>
            <a:endParaRPr sz="1450">
              <a:solidFill>
                <a:srgbClr val="555555"/>
              </a:solidFill>
              <a:highlight>
                <a:srgbClr val="FFFFFF"/>
              </a:highlight>
              <a:latin typeface="Oxygen"/>
              <a:ea typeface="Oxygen"/>
              <a:cs typeface="Oxygen"/>
              <a:sym typeface="Oxygen"/>
            </a:endParaRPr>
          </a:p>
          <a:p>
            <a:pPr indent="0" lvl="0" marL="0" rtl="0" algn="l">
              <a:spcBef>
                <a:spcPts val="2100"/>
              </a:spcBef>
              <a:spcAft>
                <a:spcPts val="0"/>
              </a:spcAft>
              <a:buNone/>
            </a:pPr>
            <a:r>
              <a:rPr lang="en" sz="1450">
                <a:solidFill>
                  <a:srgbClr val="555555"/>
                </a:solidFill>
                <a:highlight>
                  <a:srgbClr val="FFFFFF"/>
                </a:highlight>
                <a:latin typeface="Oxygen"/>
                <a:ea typeface="Oxygen"/>
                <a:cs typeface="Oxygen"/>
                <a:sym typeface="Oxygen"/>
              </a:rPr>
              <a:t>*Click on Sign in with Boom</a:t>
            </a:r>
            <a:endParaRPr sz="1450">
              <a:solidFill>
                <a:srgbClr val="555555"/>
              </a:solidFill>
              <a:highlight>
                <a:srgbClr val="FFFFFF"/>
              </a:highlight>
              <a:latin typeface="Oxygen"/>
              <a:ea typeface="Oxygen"/>
              <a:cs typeface="Oxygen"/>
              <a:sym typeface="Oxygen"/>
            </a:endParaRPr>
          </a:p>
          <a:p>
            <a:pPr indent="0" lvl="0" marL="0" rtl="0" algn="l">
              <a:spcBef>
                <a:spcPts val="2100"/>
              </a:spcBef>
              <a:spcAft>
                <a:spcPts val="0"/>
              </a:spcAft>
              <a:buNone/>
            </a:pPr>
            <a:r>
              <a:rPr lang="en" sz="1450">
                <a:solidFill>
                  <a:srgbClr val="555555"/>
                </a:solidFill>
                <a:highlight>
                  <a:srgbClr val="FFFFFF"/>
                </a:highlight>
                <a:latin typeface="Oxygen"/>
                <a:ea typeface="Oxygen"/>
                <a:cs typeface="Oxygen"/>
                <a:sym typeface="Oxygen"/>
              </a:rPr>
              <a:t>*Type in your username (Your username is your nps email)</a:t>
            </a:r>
            <a:endParaRPr sz="1450">
              <a:solidFill>
                <a:srgbClr val="555555"/>
              </a:solidFill>
              <a:highlight>
                <a:srgbClr val="FFFFFF"/>
              </a:highlight>
              <a:latin typeface="Oxygen"/>
              <a:ea typeface="Oxygen"/>
              <a:cs typeface="Oxygen"/>
              <a:sym typeface="Oxygen"/>
            </a:endParaRPr>
          </a:p>
          <a:p>
            <a:pPr indent="0" lvl="0" marL="0" rtl="0" algn="l">
              <a:spcBef>
                <a:spcPts val="2100"/>
              </a:spcBef>
              <a:spcAft>
                <a:spcPts val="0"/>
              </a:spcAft>
              <a:buNone/>
            </a:pPr>
            <a:r>
              <a:rPr lang="en" sz="1450">
                <a:solidFill>
                  <a:srgbClr val="555555"/>
                </a:solidFill>
                <a:highlight>
                  <a:srgbClr val="FFFFFF"/>
                </a:highlight>
                <a:latin typeface="Oxygen"/>
                <a:ea typeface="Oxygen"/>
                <a:cs typeface="Oxygen"/>
                <a:sym typeface="Oxygen"/>
              </a:rPr>
              <a:t>*Type in your password (The password for everyone is……...)</a:t>
            </a:r>
            <a:endParaRPr sz="1450">
              <a:solidFill>
                <a:srgbClr val="555555"/>
              </a:solidFill>
              <a:highlight>
                <a:srgbClr val="FFFFFF"/>
              </a:highlight>
              <a:latin typeface="Oxygen"/>
              <a:ea typeface="Oxygen"/>
              <a:cs typeface="Oxygen"/>
              <a:sym typeface="Oxygen"/>
            </a:endParaRPr>
          </a:p>
          <a:p>
            <a:pPr indent="0" lvl="0" marL="0" rtl="0" algn="l">
              <a:spcBef>
                <a:spcPts val="2100"/>
              </a:spcBef>
              <a:spcAft>
                <a:spcPts val="0"/>
              </a:spcAft>
              <a:buNone/>
            </a:pPr>
            <a:r>
              <a:t/>
            </a:r>
            <a:endParaRPr sz="1850">
              <a:solidFill>
                <a:srgbClr val="555555"/>
              </a:solidFill>
              <a:highlight>
                <a:srgbClr val="FFFFFF"/>
              </a:highlight>
              <a:latin typeface="Montserrat"/>
              <a:ea typeface="Montserrat"/>
              <a:cs typeface="Montserrat"/>
              <a:sym typeface="Montserrat"/>
            </a:endParaRPr>
          </a:p>
          <a:p>
            <a:pPr indent="0" lvl="0" marL="0" rtl="0" algn="l">
              <a:spcBef>
                <a:spcPts val="2100"/>
              </a:spcBef>
              <a:spcAft>
                <a:spcPts val="0"/>
              </a:spcAft>
              <a:buNone/>
            </a:pPr>
            <a:r>
              <a:t/>
            </a:r>
            <a:endParaRPr sz="1850">
              <a:solidFill>
                <a:srgbClr val="555555"/>
              </a:solidFill>
              <a:highlight>
                <a:srgbClr val="FFFFFF"/>
              </a:highlight>
              <a:latin typeface="Montserrat"/>
              <a:ea typeface="Montserrat"/>
              <a:cs typeface="Montserrat"/>
              <a:sym typeface="Montserrat"/>
            </a:endParaRPr>
          </a:p>
          <a:p>
            <a:pPr indent="0" lvl="0" marL="0" rtl="0" algn="l">
              <a:spcBef>
                <a:spcPts val="2100"/>
              </a:spcBef>
              <a:spcAft>
                <a:spcPts val="1600"/>
              </a:spcAft>
              <a:buNone/>
            </a:pPr>
            <a:r>
              <a:t/>
            </a:r>
            <a:endParaRPr sz="2400">
              <a:solidFill>
                <a:srgbClr val="333333"/>
              </a:solidFill>
              <a:highlight>
                <a:srgbClr val="FFFFFF"/>
              </a:highlight>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0" y="0"/>
            <a:ext cx="9143999" cy="5143499"/>
          </a:xfrm>
          <a:prstGeom prst="rect">
            <a:avLst/>
          </a:prstGeom>
          <a:noFill/>
          <a:ln>
            <a:noFill/>
          </a:ln>
        </p:spPr>
      </p:pic>
      <p:pic>
        <p:nvPicPr>
          <p:cNvPr id="180" name="Google Shape;180;p31"/>
          <p:cNvPicPr preferRelativeResize="0"/>
          <p:nvPr/>
        </p:nvPicPr>
        <p:blipFill>
          <a:blip r:embed="rId4">
            <a:alphaModFix/>
          </a:blip>
          <a:stretch>
            <a:fillRect/>
          </a:stretch>
        </p:blipFill>
        <p:spPr>
          <a:xfrm>
            <a:off x="3894550" y="2125625"/>
            <a:ext cx="5061425" cy="2530700"/>
          </a:xfrm>
          <a:prstGeom prst="rect">
            <a:avLst/>
          </a:prstGeom>
          <a:noFill/>
          <a:ln>
            <a:noFill/>
          </a:ln>
        </p:spPr>
      </p:pic>
      <p:pic>
        <p:nvPicPr>
          <p:cNvPr id="181" name="Google Shape;181;p31"/>
          <p:cNvPicPr preferRelativeResize="0"/>
          <p:nvPr/>
        </p:nvPicPr>
        <p:blipFill>
          <a:blip r:embed="rId5">
            <a:alphaModFix/>
          </a:blip>
          <a:stretch>
            <a:fillRect/>
          </a:stretch>
        </p:blipFill>
        <p:spPr>
          <a:xfrm>
            <a:off x="4328300" y="676275"/>
            <a:ext cx="3790950" cy="3790950"/>
          </a:xfrm>
          <a:prstGeom prst="rect">
            <a:avLst/>
          </a:prstGeom>
          <a:noFill/>
          <a:ln>
            <a:noFill/>
          </a:ln>
        </p:spPr>
      </p:pic>
      <p:pic>
        <p:nvPicPr>
          <p:cNvPr id="182" name="Google Shape;182;p31"/>
          <p:cNvPicPr preferRelativeResize="0"/>
          <p:nvPr/>
        </p:nvPicPr>
        <p:blipFill>
          <a:blip r:embed="rId6">
            <a:alphaModFix/>
          </a:blip>
          <a:stretch>
            <a:fillRect/>
          </a:stretch>
        </p:blipFill>
        <p:spPr>
          <a:xfrm>
            <a:off x="313875" y="214875"/>
            <a:ext cx="2040475" cy="1436975"/>
          </a:xfrm>
          <a:prstGeom prst="rect">
            <a:avLst/>
          </a:prstGeom>
          <a:noFill/>
          <a:ln>
            <a:noFill/>
          </a:ln>
        </p:spPr>
      </p:pic>
      <p:pic>
        <p:nvPicPr>
          <p:cNvPr id="183" name="Google Shape;183;p31"/>
          <p:cNvPicPr preferRelativeResize="0"/>
          <p:nvPr/>
        </p:nvPicPr>
        <p:blipFill>
          <a:blip r:embed="rId7">
            <a:alphaModFix/>
          </a:blip>
          <a:stretch>
            <a:fillRect/>
          </a:stretch>
        </p:blipFill>
        <p:spPr>
          <a:xfrm>
            <a:off x="7359375" y="116676"/>
            <a:ext cx="1701050" cy="1134050"/>
          </a:xfrm>
          <a:prstGeom prst="rect">
            <a:avLst/>
          </a:prstGeom>
          <a:noFill/>
          <a:ln>
            <a:noFill/>
          </a:ln>
        </p:spPr>
      </p:pic>
      <p:pic>
        <p:nvPicPr>
          <p:cNvPr id="184" name="Google Shape;184;p31"/>
          <p:cNvPicPr preferRelativeResize="0"/>
          <p:nvPr/>
        </p:nvPicPr>
        <p:blipFill>
          <a:blip r:embed="rId8">
            <a:alphaModFix/>
          </a:blip>
          <a:stretch>
            <a:fillRect/>
          </a:stretch>
        </p:blipFill>
        <p:spPr>
          <a:xfrm>
            <a:off x="232925" y="2125627"/>
            <a:ext cx="2040475" cy="2384973"/>
          </a:xfrm>
          <a:prstGeom prst="rect">
            <a:avLst/>
          </a:prstGeom>
          <a:noFill/>
          <a:ln>
            <a:noFill/>
          </a:ln>
        </p:spPr>
      </p:pic>
      <p:pic>
        <p:nvPicPr>
          <p:cNvPr id="185" name="Google Shape;185;p31"/>
          <p:cNvPicPr preferRelativeResize="0"/>
          <p:nvPr/>
        </p:nvPicPr>
        <p:blipFill>
          <a:blip r:embed="rId9">
            <a:alphaModFix/>
          </a:blip>
          <a:stretch>
            <a:fillRect/>
          </a:stretch>
        </p:blipFill>
        <p:spPr>
          <a:xfrm>
            <a:off x="3190363" y="295450"/>
            <a:ext cx="2978125" cy="172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3" name="Shape 73"/>
        <p:cNvGrpSpPr/>
        <p:nvPr/>
      </p:nvGrpSpPr>
      <p:grpSpPr>
        <a:xfrm>
          <a:off x="0" y="0"/>
          <a:ext cx="0" cy="0"/>
          <a:chOff x="0" y="0"/>
          <a:chExt cx="0" cy="0"/>
        </a:xfrm>
      </p:grpSpPr>
      <p:sp>
        <p:nvSpPr>
          <p:cNvPr id="74" name="Google Shape;74;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B4A7D6"/>
                </a:solidFill>
                <a:latin typeface="Permanent Marker"/>
                <a:ea typeface="Permanent Marker"/>
                <a:cs typeface="Permanent Marker"/>
                <a:sym typeface="Permanent Marker"/>
              </a:rPr>
              <a:t>What is boom learning?</a:t>
            </a:r>
            <a:endParaRPr sz="3000">
              <a:solidFill>
                <a:srgbClr val="B4A7D6"/>
              </a:solidFill>
              <a:latin typeface="Permanent Marker"/>
              <a:ea typeface="Permanent Marker"/>
              <a:cs typeface="Permanent Marker"/>
              <a:sym typeface="Permanent Marker"/>
            </a:endParaRPr>
          </a:p>
        </p:txBody>
      </p:sp>
      <p:sp>
        <p:nvSpPr>
          <p:cNvPr id="75" name="Google Shape;75;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highlight>
                  <a:srgbClr val="FFFFFF"/>
                </a:highlight>
                <a:uFill>
                  <a:noFill/>
                </a:uFill>
                <a:latin typeface="Arial"/>
                <a:ea typeface="Arial"/>
                <a:cs typeface="Arial"/>
                <a:sym typeface="Arial"/>
                <a:hlinkClick r:id="rId3"/>
              </a:rPr>
              <a:t>BOOM</a:t>
            </a:r>
            <a:r>
              <a:rPr lang="en">
                <a:solidFill>
                  <a:schemeClr val="accent5"/>
                </a:solidFill>
                <a:highlight>
                  <a:srgbClr val="FFFFFF"/>
                </a:highlight>
                <a:latin typeface="Arial"/>
                <a:ea typeface="Arial"/>
                <a:cs typeface="Arial"/>
                <a:sym typeface="Arial"/>
              </a:rPr>
              <a:t> </a:t>
            </a:r>
            <a:r>
              <a:rPr lang="en">
                <a:solidFill>
                  <a:srgbClr val="686868"/>
                </a:solidFill>
                <a:highlight>
                  <a:srgbClr val="FFFFFF"/>
                </a:highlight>
                <a:latin typeface="Arial"/>
                <a:ea typeface="Arial"/>
                <a:cs typeface="Arial"/>
                <a:sym typeface="Arial"/>
              </a:rPr>
              <a:t>Learning is an amazing tool for the classroom! </a:t>
            </a:r>
            <a:endParaRPr>
              <a:solidFill>
                <a:srgbClr val="686868"/>
              </a:solidFill>
              <a:highlight>
                <a:srgbClr val="FFFFFF"/>
              </a:highlight>
              <a:latin typeface="Arial"/>
              <a:ea typeface="Arial"/>
              <a:cs typeface="Arial"/>
              <a:sym typeface="Arial"/>
            </a:endParaRPr>
          </a:p>
          <a:p>
            <a:pPr indent="0" lvl="0" marL="0" rtl="0" algn="l">
              <a:spcBef>
                <a:spcPts val="2400"/>
              </a:spcBef>
              <a:spcAft>
                <a:spcPts val="0"/>
              </a:spcAft>
              <a:buNone/>
            </a:pPr>
            <a:r>
              <a:rPr lang="en">
                <a:solidFill>
                  <a:srgbClr val="686868"/>
                </a:solidFill>
                <a:highlight>
                  <a:srgbClr val="FFFFFF"/>
                </a:highlight>
                <a:latin typeface="Arial"/>
                <a:ea typeface="Arial"/>
                <a:cs typeface="Arial"/>
                <a:sym typeface="Arial"/>
              </a:rPr>
              <a:t>Have you heard of BOOM cards? </a:t>
            </a:r>
            <a:endParaRPr>
              <a:solidFill>
                <a:srgbClr val="686868"/>
              </a:solidFill>
              <a:highlight>
                <a:srgbClr val="FFFFFF"/>
              </a:highlight>
              <a:latin typeface="Arial"/>
              <a:ea typeface="Arial"/>
              <a:cs typeface="Arial"/>
              <a:sym typeface="Arial"/>
            </a:endParaRPr>
          </a:p>
          <a:p>
            <a:pPr indent="0" lvl="0" marL="0" rtl="0" algn="l">
              <a:spcBef>
                <a:spcPts val="2400"/>
              </a:spcBef>
              <a:spcAft>
                <a:spcPts val="0"/>
              </a:spcAft>
              <a:buNone/>
            </a:pPr>
            <a:r>
              <a:rPr lang="en">
                <a:solidFill>
                  <a:srgbClr val="686868"/>
                </a:solidFill>
                <a:highlight>
                  <a:srgbClr val="FFFFFF"/>
                </a:highlight>
                <a:latin typeface="Arial"/>
                <a:ea typeface="Arial"/>
                <a:cs typeface="Arial"/>
                <a:sym typeface="Arial"/>
              </a:rPr>
              <a:t>They are digital task cards and I love them! Furthermore, I have been using BOOM decks with my middle schoolers. They loved the interactive lessons! </a:t>
            </a:r>
            <a:endParaRPr>
              <a:solidFill>
                <a:srgbClr val="686868"/>
              </a:solidFill>
              <a:highlight>
                <a:srgbClr val="FFFFFF"/>
              </a:highlight>
              <a:latin typeface="Arial"/>
              <a:ea typeface="Arial"/>
              <a:cs typeface="Arial"/>
              <a:sym typeface="Arial"/>
            </a:endParaRPr>
          </a:p>
          <a:p>
            <a:pPr indent="0" lvl="0" marL="0" rtl="0" algn="l">
              <a:spcBef>
                <a:spcPts val="2400"/>
              </a:spcBef>
              <a:spcAft>
                <a:spcPts val="0"/>
              </a:spcAft>
              <a:buNone/>
            </a:pPr>
            <a:r>
              <a:rPr lang="en">
                <a:solidFill>
                  <a:srgbClr val="686868"/>
                </a:solidFill>
                <a:highlight>
                  <a:srgbClr val="FFFFFF"/>
                </a:highlight>
                <a:latin typeface="Arial"/>
                <a:ea typeface="Arial"/>
                <a:cs typeface="Arial"/>
                <a:sym typeface="Arial"/>
              </a:rPr>
              <a:t>However, BOOM cards are perfect for </a:t>
            </a:r>
            <a:r>
              <a:rPr i="1" lang="en">
                <a:solidFill>
                  <a:srgbClr val="686868"/>
                </a:solidFill>
                <a:highlight>
                  <a:srgbClr val="FFFFFF"/>
                </a:highlight>
                <a:latin typeface="Arial"/>
                <a:ea typeface="Arial"/>
                <a:cs typeface="Arial"/>
                <a:sym typeface="Arial"/>
              </a:rPr>
              <a:t>all</a:t>
            </a:r>
            <a:r>
              <a:rPr lang="en">
                <a:solidFill>
                  <a:srgbClr val="686868"/>
                </a:solidFill>
                <a:highlight>
                  <a:srgbClr val="FFFFFF"/>
                </a:highlight>
                <a:latin typeface="Arial"/>
                <a:ea typeface="Arial"/>
                <a:cs typeface="Arial"/>
                <a:sym typeface="Arial"/>
              </a:rPr>
              <a:t> ages. </a:t>
            </a:r>
            <a:endParaRPr>
              <a:solidFill>
                <a:srgbClr val="686868"/>
              </a:solidFill>
              <a:highlight>
                <a:srgbClr val="FFFFFF"/>
              </a:highlight>
              <a:latin typeface="Arial"/>
              <a:ea typeface="Arial"/>
              <a:cs typeface="Arial"/>
              <a:sym typeface="Arial"/>
            </a:endParaRPr>
          </a:p>
          <a:p>
            <a:pPr indent="0" lvl="0" marL="0" rtl="0" algn="l">
              <a:spcBef>
                <a:spcPts val="24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1C232"/>
                </a:solidFill>
                <a:latin typeface="Permanent Marker"/>
                <a:ea typeface="Permanent Marker"/>
                <a:cs typeface="Permanent Marker"/>
                <a:sym typeface="Permanent Marker"/>
              </a:rPr>
              <a:t>What are the benefits of Boom Cards?</a:t>
            </a:r>
            <a:endParaRPr sz="3000">
              <a:solidFill>
                <a:srgbClr val="F1C232"/>
              </a:solidFill>
              <a:latin typeface="Permanent Marker"/>
              <a:ea typeface="Permanent Marker"/>
              <a:cs typeface="Permanent Marker"/>
              <a:sym typeface="Permanent Marker"/>
            </a:endParaRPr>
          </a:p>
        </p:txBody>
      </p:sp>
      <p:sp>
        <p:nvSpPr>
          <p:cNvPr id="81" name="Google Shape;81;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686868"/>
              </a:buClr>
              <a:buSzPts val="1700"/>
              <a:buFont typeface="Arial"/>
              <a:buChar char="●"/>
            </a:pPr>
            <a:r>
              <a:rPr i="1" lang="en" sz="1700">
                <a:solidFill>
                  <a:srgbClr val="686868"/>
                </a:solidFill>
                <a:highlight>
                  <a:srgbClr val="FFFFFF"/>
                </a:highlight>
                <a:latin typeface="Arial"/>
                <a:ea typeface="Arial"/>
                <a:cs typeface="Arial"/>
                <a:sym typeface="Arial"/>
              </a:rPr>
              <a:t>They allow for easy differentiation</a:t>
            </a:r>
            <a:r>
              <a:rPr lang="en" sz="1700">
                <a:solidFill>
                  <a:srgbClr val="686868"/>
                </a:solidFill>
                <a:highlight>
                  <a:srgbClr val="FFFFFF"/>
                </a:highlight>
                <a:latin typeface="Arial"/>
                <a:ea typeface="Arial"/>
                <a:cs typeface="Arial"/>
                <a:sym typeface="Arial"/>
              </a:rPr>
              <a:t>– you can assign different decks to different students OR you can create a custom play for your students with varying numbers of cards for levels of practice.</a:t>
            </a:r>
            <a:endParaRPr sz="1700">
              <a:solidFill>
                <a:srgbClr val="686868"/>
              </a:solidFill>
              <a:highlight>
                <a:srgbClr val="FFFFFF"/>
              </a:highlight>
              <a:latin typeface="Arial"/>
              <a:ea typeface="Arial"/>
              <a:cs typeface="Arial"/>
              <a:sym typeface="Arial"/>
            </a:endParaRPr>
          </a:p>
          <a:p>
            <a:pPr indent="-336550" lvl="0" marL="457200" rtl="0" algn="l">
              <a:spcBef>
                <a:spcPts val="0"/>
              </a:spcBef>
              <a:spcAft>
                <a:spcPts val="0"/>
              </a:spcAft>
              <a:buClr>
                <a:srgbClr val="686868"/>
              </a:buClr>
              <a:buSzPts val="1700"/>
              <a:buFont typeface="Arial"/>
              <a:buChar char="●"/>
            </a:pPr>
            <a:r>
              <a:rPr i="1" lang="en" sz="1700">
                <a:solidFill>
                  <a:srgbClr val="686868"/>
                </a:solidFill>
                <a:highlight>
                  <a:srgbClr val="FFFFFF"/>
                </a:highlight>
                <a:latin typeface="Arial"/>
                <a:ea typeface="Arial"/>
                <a:cs typeface="Arial"/>
                <a:sym typeface="Arial"/>
              </a:rPr>
              <a:t>Immediate feedback and self-correcting</a:t>
            </a:r>
            <a:r>
              <a:rPr lang="en" sz="1700">
                <a:solidFill>
                  <a:srgbClr val="686868"/>
                </a:solidFill>
                <a:highlight>
                  <a:srgbClr val="FFFFFF"/>
                </a:highlight>
                <a:latin typeface="Arial"/>
                <a:ea typeface="Arial"/>
                <a:cs typeface="Arial"/>
                <a:sym typeface="Arial"/>
              </a:rPr>
              <a:t>– students are prompted to choose again if the incorrect answer is chosen. Also, the teacher can log in to the dashboard and see all the scores.</a:t>
            </a:r>
            <a:endParaRPr sz="1700">
              <a:solidFill>
                <a:srgbClr val="686868"/>
              </a:solidFill>
              <a:highlight>
                <a:srgbClr val="FFFFFF"/>
              </a:highlight>
              <a:latin typeface="Arial"/>
              <a:ea typeface="Arial"/>
              <a:cs typeface="Arial"/>
              <a:sym typeface="Arial"/>
            </a:endParaRPr>
          </a:p>
          <a:p>
            <a:pPr indent="-336550" lvl="0" marL="457200" rtl="0" algn="l">
              <a:spcBef>
                <a:spcPts val="0"/>
              </a:spcBef>
              <a:spcAft>
                <a:spcPts val="0"/>
              </a:spcAft>
              <a:buClr>
                <a:srgbClr val="686868"/>
              </a:buClr>
              <a:buSzPts val="1700"/>
              <a:buFont typeface="Arial"/>
              <a:buChar char="●"/>
            </a:pPr>
            <a:r>
              <a:rPr i="1" lang="en" sz="1700">
                <a:solidFill>
                  <a:srgbClr val="686868"/>
                </a:solidFill>
                <a:highlight>
                  <a:srgbClr val="FFFFFF"/>
                </a:highlight>
                <a:latin typeface="Arial"/>
                <a:ea typeface="Arial"/>
                <a:cs typeface="Arial"/>
                <a:sym typeface="Arial"/>
              </a:rPr>
              <a:t>Time saver</a:t>
            </a:r>
            <a:r>
              <a:rPr lang="en" sz="1700">
                <a:solidFill>
                  <a:srgbClr val="686868"/>
                </a:solidFill>
                <a:highlight>
                  <a:srgbClr val="FFFFFF"/>
                </a:highlight>
                <a:latin typeface="Arial"/>
                <a:ea typeface="Arial"/>
                <a:cs typeface="Arial"/>
                <a:sym typeface="Arial"/>
              </a:rPr>
              <a:t>– no prep or grading necessary!</a:t>
            </a:r>
            <a:endParaRPr sz="1700">
              <a:solidFill>
                <a:srgbClr val="686868"/>
              </a:solidFill>
              <a:highlight>
                <a:srgbClr val="FFFFFF"/>
              </a:highlight>
              <a:latin typeface="Arial"/>
              <a:ea typeface="Arial"/>
              <a:cs typeface="Arial"/>
              <a:sym typeface="Arial"/>
            </a:endParaRPr>
          </a:p>
          <a:p>
            <a:pPr indent="-336550" lvl="0" marL="457200" rtl="0" algn="l">
              <a:spcBef>
                <a:spcPts val="0"/>
              </a:spcBef>
              <a:spcAft>
                <a:spcPts val="0"/>
              </a:spcAft>
              <a:buClr>
                <a:srgbClr val="686868"/>
              </a:buClr>
              <a:buSzPts val="1700"/>
              <a:buFont typeface="Arial"/>
              <a:buChar char="●"/>
            </a:pPr>
            <a:r>
              <a:rPr i="1" lang="en" sz="1700">
                <a:solidFill>
                  <a:srgbClr val="686868"/>
                </a:solidFill>
                <a:highlight>
                  <a:srgbClr val="FFFFFF"/>
                </a:highlight>
                <a:latin typeface="Arial"/>
                <a:ea typeface="Arial"/>
                <a:cs typeface="Arial"/>
                <a:sym typeface="Arial"/>
              </a:rPr>
              <a:t>Flexible</a:t>
            </a:r>
            <a:r>
              <a:rPr lang="en" sz="1700">
                <a:solidFill>
                  <a:srgbClr val="686868"/>
                </a:solidFill>
                <a:highlight>
                  <a:srgbClr val="FFFFFF"/>
                </a:highlight>
                <a:latin typeface="Arial"/>
                <a:ea typeface="Arial"/>
                <a:cs typeface="Arial"/>
                <a:sym typeface="Arial"/>
              </a:rPr>
              <a:t>– the decks can be done independently, as a whole class, or in small groups.</a:t>
            </a:r>
            <a:endParaRPr sz="1700">
              <a:solidFill>
                <a:srgbClr val="686868"/>
              </a:solidFill>
              <a:highlight>
                <a:srgbClr val="FFFFFF"/>
              </a:highlight>
              <a:latin typeface="Arial"/>
              <a:ea typeface="Arial"/>
              <a:cs typeface="Arial"/>
              <a:sym typeface="Arial"/>
            </a:endParaRPr>
          </a:p>
          <a:p>
            <a:pPr indent="-336550" lvl="0" marL="457200" rtl="0" algn="l">
              <a:spcBef>
                <a:spcPts val="0"/>
              </a:spcBef>
              <a:spcAft>
                <a:spcPts val="0"/>
              </a:spcAft>
              <a:buClr>
                <a:srgbClr val="686868"/>
              </a:buClr>
              <a:buSzPts val="1700"/>
              <a:buFont typeface="Arial"/>
              <a:buChar char="●"/>
            </a:pPr>
            <a:r>
              <a:rPr i="1" lang="en" sz="1700">
                <a:solidFill>
                  <a:srgbClr val="686868"/>
                </a:solidFill>
                <a:highlight>
                  <a:srgbClr val="FFFFFF"/>
                </a:highlight>
                <a:latin typeface="Arial"/>
                <a:ea typeface="Arial"/>
                <a:cs typeface="Arial"/>
                <a:sym typeface="Arial"/>
              </a:rPr>
              <a:t>Fun</a:t>
            </a:r>
            <a:r>
              <a:rPr lang="en" sz="1700">
                <a:solidFill>
                  <a:srgbClr val="686868"/>
                </a:solidFill>
                <a:highlight>
                  <a:srgbClr val="FFFFFF"/>
                </a:highlight>
                <a:latin typeface="Arial"/>
                <a:ea typeface="Arial"/>
                <a:cs typeface="Arial"/>
                <a:sym typeface="Arial"/>
              </a:rPr>
              <a:t>– they are engaging and interactive. As a result your students will enjoy them!</a:t>
            </a:r>
            <a:endParaRPr sz="1700">
              <a:solidFill>
                <a:srgbClr val="686868"/>
              </a:solidFill>
              <a:highlight>
                <a:srgbClr val="FFFFFF"/>
              </a:highlight>
              <a:latin typeface="Arial"/>
              <a:ea typeface="Arial"/>
              <a:cs typeface="Arial"/>
              <a:sym typeface="Arial"/>
            </a:endParaRPr>
          </a:p>
          <a:p>
            <a:pPr indent="0" lvl="0" marL="0" rtl="0" algn="l">
              <a:spcBef>
                <a:spcPts val="4800"/>
              </a:spcBef>
              <a:spcAft>
                <a:spcPts val="1600"/>
              </a:spcAft>
              <a:buNone/>
            </a:pPr>
            <a:r>
              <a:t/>
            </a:r>
            <a:endParaRPr sz="2400">
              <a:solidFill>
                <a:srgbClr val="B6D7A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A4C2F4"/>
                </a:solidFill>
                <a:latin typeface="Permanent Marker"/>
                <a:ea typeface="Permanent Marker"/>
                <a:cs typeface="Permanent Marker"/>
                <a:sym typeface="Permanent Marker"/>
              </a:rPr>
              <a:t>What do you need for Boom?</a:t>
            </a:r>
            <a:endParaRPr sz="3000">
              <a:solidFill>
                <a:srgbClr val="A4C2F4"/>
              </a:solidFill>
              <a:latin typeface="Permanent Marker"/>
              <a:ea typeface="Permanent Marker"/>
              <a:cs typeface="Permanent Marker"/>
              <a:sym typeface="Permanent Marker"/>
            </a:endParaRPr>
          </a:p>
        </p:txBody>
      </p:sp>
      <p:sp>
        <p:nvSpPr>
          <p:cNvPr id="87" name="Google Shape;87;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422275" lvl="0" marL="457200" rtl="0" algn="l">
              <a:spcBef>
                <a:spcPts val="0"/>
              </a:spcBef>
              <a:spcAft>
                <a:spcPts val="0"/>
              </a:spcAft>
              <a:buClr>
                <a:srgbClr val="686868"/>
              </a:buClr>
              <a:buSzPts val="3050"/>
              <a:buFont typeface="Arial"/>
              <a:buChar char="●"/>
            </a:pPr>
            <a:r>
              <a:rPr lang="en" sz="3050">
                <a:solidFill>
                  <a:srgbClr val="686868"/>
                </a:solidFill>
                <a:highlight>
                  <a:srgbClr val="FFFFFF"/>
                </a:highlight>
                <a:latin typeface="Arial"/>
                <a:ea typeface="Arial"/>
                <a:cs typeface="Arial"/>
                <a:sym typeface="Arial"/>
              </a:rPr>
              <a:t>Technology- a computer, tablet, iPad, phone, or interactive whiteboard </a:t>
            </a:r>
            <a:endParaRPr sz="3050">
              <a:solidFill>
                <a:srgbClr val="686868"/>
              </a:solidFill>
              <a:highlight>
                <a:srgbClr val="FFFFFF"/>
              </a:highlight>
              <a:latin typeface="Arial"/>
              <a:ea typeface="Arial"/>
              <a:cs typeface="Arial"/>
              <a:sym typeface="Arial"/>
            </a:endParaRPr>
          </a:p>
          <a:p>
            <a:pPr indent="-422275" lvl="0" marL="457200" rtl="0" algn="l">
              <a:spcBef>
                <a:spcPts val="0"/>
              </a:spcBef>
              <a:spcAft>
                <a:spcPts val="0"/>
              </a:spcAft>
              <a:buClr>
                <a:srgbClr val="686868"/>
              </a:buClr>
              <a:buSzPts val="3050"/>
              <a:buFont typeface="Arial"/>
              <a:buChar char="●"/>
            </a:pPr>
            <a:r>
              <a:rPr lang="en" sz="3050">
                <a:solidFill>
                  <a:srgbClr val="686868"/>
                </a:solidFill>
                <a:highlight>
                  <a:srgbClr val="FFFFFF"/>
                </a:highlight>
                <a:latin typeface="Arial"/>
                <a:ea typeface="Arial"/>
                <a:cs typeface="Arial"/>
                <a:sym typeface="Arial"/>
              </a:rPr>
              <a:t>Internet access</a:t>
            </a:r>
            <a:endParaRPr sz="3050">
              <a:solidFill>
                <a:srgbClr val="686868"/>
              </a:solidFill>
              <a:highlight>
                <a:srgbClr val="FFFFFF"/>
              </a:highlight>
              <a:latin typeface="Arial"/>
              <a:ea typeface="Arial"/>
              <a:cs typeface="Arial"/>
              <a:sym typeface="Arial"/>
            </a:endParaRPr>
          </a:p>
          <a:p>
            <a:pPr indent="-422275" lvl="0" marL="457200" rtl="0" algn="l">
              <a:spcBef>
                <a:spcPts val="0"/>
              </a:spcBef>
              <a:spcAft>
                <a:spcPts val="0"/>
              </a:spcAft>
              <a:buClr>
                <a:srgbClr val="686868"/>
              </a:buClr>
              <a:buSzPts val="3050"/>
              <a:buFont typeface="Arial"/>
              <a:buChar char="●"/>
            </a:pPr>
            <a:r>
              <a:rPr lang="en" sz="3050">
                <a:solidFill>
                  <a:srgbClr val="686868"/>
                </a:solidFill>
                <a:highlight>
                  <a:srgbClr val="FFFFFF"/>
                </a:highlight>
                <a:latin typeface="Arial"/>
                <a:ea typeface="Arial"/>
                <a:cs typeface="Arial"/>
                <a:sym typeface="Arial"/>
              </a:rPr>
              <a:t>Boom account</a:t>
            </a:r>
            <a:endParaRPr sz="3050">
              <a:solidFill>
                <a:srgbClr val="686868"/>
              </a:solidFill>
              <a:highlight>
                <a:srgbClr val="FFFFFF"/>
              </a:highlight>
              <a:latin typeface="Arial"/>
              <a:ea typeface="Arial"/>
              <a:cs typeface="Arial"/>
              <a:sym typeface="Arial"/>
            </a:endParaRPr>
          </a:p>
          <a:p>
            <a:pPr indent="457200" lvl="0" marL="0" rtl="0" algn="l">
              <a:spcBef>
                <a:spcPts val="4800"/>
              </a:spcBef>
              <a:spcAft>
                <a:spcPts val="1600"/>
              </a:spcAft>
              <a:buNone/>
            </a:pPr>
            <a:r>
              <a:t/>
            </a:r>
            <a:endParaRPr sz="2400">
              <a:solidFill>
                <a:srgbClr val="B4A7D6"/>
              </a:solidFill>
              <a:latin typeface="Permanent Marker"/>
              <a:ea typeface="Permanent Marker"/>
              <a:cs typeface="Permanent Marker"/>
              <a:sym typeface="Permanent Marker"/>
            </a:endParaRPr>
          </a:p>
        </p:txBody>
      </p:sp>
      <p:pic>
        <p:nvPicPr>
          <p:cNvPr id="88" name="Google Shape;88;p16"/>
          <p:cNvPicPr preferRelativeResize="0"/>
          <p:nvPr/>
        </p:nvPicPr>
        <p:blipFill>
          <a:blip r:embed="rId3">
            <a:alphaModFix/>
          </a:blip>
          <a:stretch>
            <a:fillRect/>
          </a:stretch>
        </p:blipFill>
        <p:spPr>
          <a:xfrm>
            <a:off x="5216807" y="2746350"/>
            <a:ext cx="3184893" cy="212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EA9999"/>
                </a:solidFill>
                <a:latin typeface="Permanent Marker"/>
                <a:ea typeface="Permanent Marker"/>
                <a:cs typeface="Permanent Marker"/>
                <a:sym typeface="Permanent Marker"/>
              </a:rPr>
              <a:t>How much does it cost?</a:t>
            </a:r>
            <a:endParaRPr sz="3000">
              <a:solidFill>
                <a:srgbClr val="EA9999"/>
              </a:solidFill>
              <a:latin typeface="Permanent Marker"/>
              <a:ea typeface="Permanent Marker"/>
              <a:cs typeface="Permanent Marker"/>
              <a:sym typeface="Permanent Marker"/>
            </a:endParaRPr>
          </a:p>
        </p:txBody>
      </p:sp>
      <p:sp>
        <p:nvSpPr>
          <p:cNvPr id="94" name="Google Shape;94;p17"/>
          <p:cNvSpPr txBox="1"/>
          <p:nvPr>
            <p:ph idx="1" type="body"/>
          </p:nvPr>
        </p:nvSpPr>
        <p:spPr>
          <a:xfrm>
            <a:off x="311700" y="1266325"/>
            <a:ext cx="8520600" cy="115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50">
                <a:solidFill>
                  <a:srgbClr val="686868"/>
                </a:solidFill>
                <a:highlight>
                  <a:srgbClr val="FFFFFF"/>
                </a:highlight>
                <a:latin typeface="Arial"/>
                <a:ea typeface="Arial"/>
                <a:cs typeface="Arial"/>
                <a:sym typeface="Arial"/>
              </a:rPr>
              <a:t>BOOM offers free plans, but paid plans are very affordable and there are tiers to fit your needs.</a:t>
            </a:r>
            <a:endParaRPr sz="3600">
              <a:solidFill>
                <a:schemeClr val="dk1"/>
              </a:solidFill>
              <a:latin typeface="Permanent Marker"/>
              <a:ea typeface="Permanent Marker"/>
              <a:cs typeface="Permanent Marker"/>
              <a:sym typeface="Permanent Marker"/>
            </a:endParaRPr>
          </a:p>
        </p:txBody>
      </p:sp>
      <p:pic>
        <p:nvPicPr>
          <p:cNvPr id="95" name="Google Shape;95;p17"/>
          <p:cNvPicPr preferRelativeResize="0"/>
          <p:nvPr/>
        </p:nvPicPr>
        <p:blipFill>
          <a:blip r:embed="rId3">
            <a:alphaModFix/>
          </a:blip>
          <a:stretch>
            <a:fillRect/>
          </a:stretch>
        </p:blipFill>
        <p:spPr>
          <a:xfrm>
            <a:off x="5027325" y="2234075"/>
            <a:ext cx="2143125"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1C232"/>
                </a:solidFill>
                <a:latin typeface="Permanent Marker"/>
                <a:ea typeface="Permanent Marker"/>
                <a:cs typeface="Permanent Marker"/>
                <a:sym typeface="Permanent Marker"/>
              </a:rPr>
              <a:t>How to get Started</a:t>
            </a:r>
            <a:endParaRPr sz="3000">
              <a:solidFill>
                <a:srgbClr val="F1C232"/>
              </a:solidFill>
              <a:latin typeface="Permanent Marker"/>
              <a:ea typeface="Permanent Marker"/>
              <a:cs typeface="Permanent Marker"/>
              <a:sym typeface="Permanent Marker"/>
            </a:endParaRPr>
          </a:p>
        </p:txBody>
      </p:sp>
      <p:sp>
        <p:nvSpPr>
          <p:cNvPr id="101" name="Google Shape;101;p18"/>
          <p:cNvSpPr txBox="1"/>
          <p:nvPr>
            <p:ph idx="1" type="body"/>
          </p:nvPr>
        </p:nvSpPr>
        <p:spPr>
          <a:xfrm>
            <a:off x="311700" y="1266325"/>
            <a:ext cx="8520600" cy="3595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750">
                <a:solidFill>
                  <a:srgbClr val="222222"/>
                </a:solidFill>
                <a:latin typeface="Arial"/>
                <a:ea typeface="Arial"/>
                <a:cs typeface="Arial"/>
                <a:sym typeface="Arial"/>
              </a:rPr>
              <a:t>1)</a:t>
            </a:r>
            <a:r>
              <a:rPr lang="en" sz="1750">
                <a:solidFill>
                  <a:srgbClr val="222222"/>
                </a:solidFill>
                <a:latin typeface="Arial"/>
                <a:ea typeface="Arial"/>
                <a:cs typeface="Arial"/>
                <a:sym typeface="Arial"/>
              </a:rPr>
              <a:t> Go to </a:t>
            </a:r>
            <a:r>
              <a:rPr lang="en" sz="1750">
                <a:solidFill>
                  <a:schemeClr val="hlink"/>
                </a:solidFill>
                <a:uFill>
                  <a:noFill/>
                </a:uFill>
                <a:latin typeface="Arial"/>
                <a:ea typeface="Arial"/>
                <a:cs typeface="Arial"/>
                <a:sym typeface="Arial"/>
                <a:hlinkClick r:id="rId3"/>
              </a:rPr>
              <a:t>Boom Learning</a:t>
            </a:r>
            <a:r>
              <a:rPr lang="en" sz="1750">
                <a:solidFill>
                  <a:srgbClr val="222222"/>
                </a:solidFill>
                <a:latin typeface="Arial"/>
                <a:ea typeface="Arial"/>
                <a:cs typeface="Arial"/>
                <a:sym typeface="Arial"/>
              </a:rPr>
              <a:t> and click on the green Sign up button.</a:t>
            </a:r>
            <a:endParaRPr sz="1750">
              <a:solidFill>
                <a:srgbClr val="222222"/>
              </a:solidFill>
              <a:latin typeface="Arial"/>
              <a:ea typeface="Arial"/>
              <a:cs typeface="Arial"/>
              <a:sym typeface="Arial"/>
            </a:endParaRPr>
          </a:p>
          <a:p>
            <a:pPr indent="0" lvl="0" marL="0" rtl="0" algn="just">
              <a:spcBef>
                <a:spcPts val="0"/>
              </a:spcBef>
              <a:spcAft>
                <a:spcPts val="0"/>
              </a:spcAft>
              <a:buNone/>
            </a:pPr>
            <a:r>
              <a:rPr b="1" lang="en" sz="1750">
                <a:solidFill>
                  <a:srgbClr val="222222"/>
                </a:solidFill>
                <a:latin typeface="Arial"/>
                <a:ea typeface="Arial"/>
                <a:cs typeface="Arial"/>
                <a:sym typeface="Arial"/>
              </a:rPr>
              <a:t>2) </a:t>
            </a:r>
            <a:r>
              <a:rPr lang="en" sz="1750">
                <a:solidFill>
                  <a:srgbClr val="222222"/>
                </a:solidFill>
                <a:latin typeface="Arial"/>
                <a:ea typeface="Arial"/>
                <a:cs typeface="Arial"/>
                <a:sym typeface="Arial"/>
              </a:rPr>
              <a:t>Join with your Google account, this helps with not </a:t>
            </a:r>
            <a:r>
              <a:rPr lang="en" sz="1750">
                <a:solidFill>
                  <a:srgbClr val="222222"/>
                </a:solidFill>
                <a:latin typeface="Arial"/>
                <a:ea typeface="Arial"/>
                <a:cs typeface="Arial"/>
                <a:sym typeface="Arial"/>
              </a:rPr>
              <a:t>having</a:t>
            </a:r>
            <a:r>
              <a:rPr lang="en" sz="1750">
                <a:solidFill>
                  <a:srgbClr val="222222"/>
                </a:solidFill>
                <a:latin typeface="Arial"/>
                <a:ea typeface="Arial"/>
                <a:cs typeface="Arial"/>
                <a:sym typeface="Arial"/>
              </a:rPr>
              <a:t> to remember a username or password.</a:t>
            </a:r>
            <a:endParaRPr sz="1750">
              <a:solidFill>
                <a:srgbClr val="222222"/>
              </a:solidFill>
              <a:latin typeface="Arial"/>
              <a:ea typeface="Arial"/>
              <a:cs typeface="Arial"/>
              <a:sym typeface="Arial"/>
            </a:endParaRPr>
          </a:p>
          <a:p>
            <a:pPr indent="0" lvl="0" marL="0" rtl="0" algn="l">
              <a:spcBef>
                <a:spcPts val="0"/>
              </a:spcBef>
              <a:spcAft>
                <a:spcPts val="0"/>
              </a:spcAft>
              <a:buNone/>
            </a:pPr>
            <a:r>
              <a:rPr lang="en" sz="1750">
                <a:solidFill>
                  <a:srgbClr val="222222"/>
                </a:solidFill>
                <a:latin typeface="Arial"/>
                <a:ea typeface="Arial"/>
                <a:cs typeface="Arial"/>
                <a:sym typeface="Arial"/>
              </a:rPr>
              <a:t>​</a:t>
            </a:r>
            <a:r>
              <a:rPr b="1" lang="en" sz="1750">
                <a:solidFill>
                  <a:srgbClr val="222222"/>
                </a:solidFill>
                <a:latin typeface="Arial"/>
                <a:ea typeface="Arial"/>
                <a:cs typeface="Arial"/>
                <a:sym typeface="Arial"/>
              </a:rPr>
              <a:t>3)</a:t>
            </a:r>
            <a:r>
              <a:rPr lang="en" sz="1750">
                <a:solidFill>
                  <a:srgbClr val="222222"/>
                </a:solidFill>
                <a:latin typeface="Arial"/>
                <a:ea typeface="Arial"/>
                <a:cs typeface="Arial"/>
                <a:sym typeface="Arial"/>
              </a:rPr>
              <a:t> Once you've created a username and password, click on the Library tab.</a:t>
            </a:r>
            <a:endParaRPr sz="1750">
              <a:solidFill>
                <a:srgbClr val="222222"/>
              </a:solidFill>
              <a:latin typeface="Arial"/>
              <a:ea typeface="Arial"/>
              <a:cs typeface="Arial"/>
              <a:sym typeface="Arial"/>
            </a:endParaRPr>
          </a:p>
          <a:p>
            <a:pPr indent="0" lvl="0" marL="0" rtl="0" algn="l">
              <a:spcBef>
                <a:spcPts val="1600"/>
              </a:spcBef>
              <a:spcAft>
                <a:spcPts val="0"/>
              </a:spcAft>
              <a:buNone/>
            </a:pPr>
            <a:r>
              <a:t/>
            </a:r>
            <a:endParaRPr sz="1750">
              <a:solidFill>
                <a:srgbClr val="222222"/>
              </a:solidFill>
              <a:latin typeface="Arial"/>
              <a:ea typeface="Arial"/>
              <a:cs typeface="Arial"/>
              <a:sym typeface="Arial"/>
            </a:endParaRPr>
          </a:p>
          <a:p>
            <a:pPr indent="0" lvl="0" marL="0" rtl="0" algn="l">
              <a:spcBef>
                <a:spcPts val="1600"/>
              </a:spcBef>
              <a:spcAft>
                <a:spcPts val="0"/>
              </a:spcAft>
              <a:buNone/>
            </a:pPr>
            <a:r>
              <a:t/>
            </a:r>
            <a:endParaRPr sz="1750">
              <a:solidFill>
                <a:srgbClr val="222222"/>
              </a:solidFill>
              <a:latin typeface="Arial"/>
              <a:ea typeface="Arial"/>
              <a:cs typeface="Arial"/>
              <a:sym typeface="Arial"/>
            </a:endParaRPr>
          </a:p>
          <a:p>
            <a:pPr indent="0" lvl="0" marL="0" rtl="0" algn="l">
              <a:spcBef>
                <a:spcPts val="1600"/>
              </a:spcBef>
              <a:spcAft>
                <a:spcPts val="0"/>
              </a:spcAft>
              <a:buNone/>
            </a:pPr>
            <a:r>
              <a:rPr b="1" lang="en" sz="1750">
                <a:solidFill>
                  <a:srgbClr val="222222"/>
                </a:solidFill>
                <a:latin typeface="Arial"/>
                <a:ea typeface="Arial"/>
                <a:cs typeface="Arial"/>
                <a:sym typeface="Arial"/>
              </a:rPr>
              <a:t>4)</a:t>
            </a:r>
            <a:r>
              <a:rPr lang="en" sz="1750">
                <a:solidFill>
                  <a:srgbClr val="222222"/>
                </a:solidFill>
                <a:latin typeface="Arial"/>
                <a:ea typeface="Arial"/>
                <a:cs typeface="Arial"/>
                <a:sym typeface="Arial"/>
              </a:rPr>
              <a:t> Scroll down to the bottom and click on the green "Show me free stuff!" button.  You can type in a specific topic in the search bar or refine the results by subject and grade level.</a:t>
            </a:r>
            <a:endParaRPr sz="1750">
              <a:solidFill>
                <a:srgbClr val="222222"/>
              </a:solidFill>
              <a:latin typeface="Arial"/>
              <a:ea typeface="Arial"/>
              <a:cs typeface="Arial"/>
              <a:sym typeface="Arial"/>
            </a:endParaRPr>
          </a:p>
          <a:p>
            <a:pPr indent="0" lvl="0" marL="0" rtl="0" algn="l">
              <a:spcBef>
                <a:spcPts val="1600"/>
              </a:spcBef>
              <a:spcAft>
                <a:spcPts val="1600"/>
              </a:spcAft>
              <a:buNone/>
            </a:pPr>
            <a:r>
              <a:t/>
            </a:r>
            <a:endParaRPr sz="1750">
              <a:solidFill>
                <a:srgbClr val="222222"/>
              </a:solidFill>
              <a:latin typeface="Arial"/>
              <a:ea typeface="Arial"/>
              <a:cs typeface="Arial"/>
              <a:sym typeface="Arial"/>
            </a:endParaRPr>
          </a:p>
        </p:txBody>
      </p:sp>
      <p:pic>
        <p:nvPicPr>
          <p:cNvPr id="102" name="Google Shape;102;p18"/>
          <p:cNvPicPr preferRelativeResize="0"/>
          <p:nvPr/>
        </p:nvPicPr>
        <p:blipFill>
          <a:blip r:embed="rId4">
            <a:alphaModFix/>
          </a:blip>
          <a:stretch>
            <a:fillRect/>
          </a:stretch>
        </p:blipFill>
        <p:spPr>
          <a:xfrm>
            <a:off x="2952885" y="2677772"/>
            <a:ext cx="3238225" cy="951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7129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9FC5E8"/>
                </a:solidFill>
                <a:latin typeface="Permanent Marker"/>
                <a:ea typeface="Permanent Marker"/>
                <a:cs typeface="Permanent Marker"/>
                <a:sym typeface="Permanent Marker"/>
              </a:rPr>
              <a:t>This is where you would look for free decks</a:t>
            </a:r>
            <a:endParaRPr sz="3000">
              <a:solidFill>
                <a:srgbClr val="9FC5E8"/>
              </a:solidFill>
              <a:latin typeface="Permanent Marker"/>
              <a:ea typeface="Permanent Marker"/>
              <a:cs typeface="Permanent Marker"/>
              <a:sym typeface="Permanent Marker"/>
            </a:endParaRPr>
          </a:p>
        </p:txBody>
      </p:sp>
      <p:pic>
        <p:nvPicPr>
          <p:cNvPr id="108" name="Google Shape;108;p19"/>
          <p:cNvPicPr preferRelativeResize="0"/>
          <p:nvPr/>
        </p:nvPicPr>
        <p:blipFill>
          <a:blip r:embed="rId3">
            <a:alphaModFix/>
          </a:blip>
          <a:stretch>
            <a:fillRect/>
          </a:stretch>
        </p:blipFill>
        <p:spPr>
          <a:xfrm>
            <a:off x="3147175" y="1152425"/>
            <a:ext cx="2319620" cy="368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ermanent Marker"/>
                <a:ea typeface="Permanent Marker"/>
                <a:cs typeface="Permanent Marker"/>
                <a:sym typeface="Permanent Marker"/>
              </a:rPr>
              <a:t>How to Get started continued …..</a:t>
            </a:r>
            <a:endParaRPr sz="3000">
              <a:latin typeface="Permanent Marker"/>
              <a:ea typeface="Permanent Marker"/>
              <a:cs typeface="Permanent Marker"/>
              <a:sym typeface="Permanent Marker"/>
            </a:endParaRPr>
          </a:p>
        </p:txBody>
      </p:sp>
      <p:sp>
        <p:nvSpPr>
          <p:cNvPr id="114" name="Google Shape;114;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50">
                <a:solidFill>
                  <a:srgbClr val="222222"/>
                </a:solidFill>
                <a:latin typeface="Arial"/>
                <a:ea typeface="Arial"/>
                <a:cs typeface="Arial"/>
                <a:sym typeface="Arial"/>
              </a:rPr>
              <a:t>5)</a:t>
            </a:r>
            <a:r>
              <a:rPr lang="en" sz="1750">
                <a:solidFill>
                  <a:srgbClr val="222222"/>
                </a:solidFill>
                <a:latin typeface="Arial"/>
                <a:ea typeface="Arial"/>
                <a:cs typeface="Arial"/>
                <a:sym typeface="Arial"/>
              </a:rPr>
              <a:t> Click on the deck of cards that you would like to use and click on the </a:t>
            </a:r>
            <a:r>
              <a:rPr b="1" lang="en" sz="1750">
                <a:solidFill>
                  <a:srgbClr val="222222"/>
                </a:solidFill>
                <a:latin typeface="Arial"/>
                <a:ea typeface="Arial"/>
                <a:cs typeface="Arial"/>
                <a:sym typeface="Arial"/>
              </a:rPr>
              <a:t>Add to Library</a:t>
            </a:r>
            <a:r>
              <a:rPr lang="en" sz="1750">
                <a:solidFill>
                  <a:srgbClr val="222222"/>
                </a:solidFill>
                <a:latin typeface="Arial"/>
                <a:ea typeface="Arial"/>
                <a:cs typeface="Arial"/>
                <a:sym typeface="Arial"/>
              </a:rPr>
              <a:t> green button.  Don't forget you can preview the first 4 cards of any deck - make sure to click on full-size preview to see how they work. </a:t>
            </a:r>
            <a:endParaRPr sz="1750">
              <a:solidFill>
                <a:srgbClr val="222222"/>
              </a:solidFill>
              <a:latin typeface="Arial"/>
              <a:ea typeface="Arial"/>
              <a:cs typeface="Arial"/>
              <a:sym typeface="Arial"/>
            </a:endParaRPr>
          </a:p>
          <a:p>
            <a:pPr indent="0" lvl="0" marL="0" rtl="0" algn="l">
              <a:spcBef>
                <a:spcPts val="1600"/>
              </a:spcBef>
              <a:spcAft>
                <a:spcPts val="0"/>
              </a:spcAft>
              <a:buNone/>
            </a:pPr>
            <a:r>
              <a:rPr b="1" lang="en" sz="1750">
                <a:solidFill>
                  <a:srgbClr val="222222"/>
                </a:solidFill>
                <a:latin typeface="Arial"/>
                <a:ea typeface="Arial"/>
                <a:cs typeface="Arial"/>
                <a:sym typeface="Arial"/>
              </a:rPr>
              <a:t>6)</a:t>
            </a:r>
            <a:r>
              <a:rPr lang="en" sz="1750">
                <a:solidFill>
                  <a:srgbClr val="222222"/>
                </a:solidFill>
                <a:latin typeface="Arial"/>
                <a:ea typeface="Arial"/>
                <a:cs typeface="Arial"/>
                <a:sym typeface="Arial"/>
              </a:rPr>
              <a:t>  Next, click on Classes.  You can now enter your name and picture (if you want).</a:t>
            </a:r>
            <a:endParaRPr sz="1750">
              <a:solidFill>
                <a:srgbClr val="222222"/>
              </a:solidFill>
              <a:latin typeface="Arial"/>
              <a:ea typeface="Arial"/>
              <a:cs typeface="Arial"/>
              <a:sym typeface="Arial"/>
            </a:endParaRPr>
          </a:p>
          <a:p>
            <a:pPr indent="0" lvl="0" marL="0" rtl="0" algn="l">
              <a:spcBef>
                <a:spcPts val="1600"/>
              </a:spcBef>
              <a:spcAft>
                <a:spcPts val="1600"/>
              </a:spcAft>
              <a:buNone/>
            </a:pPr>
            <a:r>
              <a:t/>
            </a:r>
            <a:endParaRPr sz="1750">
              <a:solidFill>
                <a:srgbClr val="222222"/>
              </a:solidFill>
              <a:latin typeface="Arial"/>
              <a:ea typeface="Arial"/>
              <a:cs typeface="Arial"/>
              <a:sym typeface="Arial"/>
            </a:endParaRPr>
          </a:p>
        </p:txBody>
      </p:sp>
      <p:pic>
        <p:nvPicPr>
          <p:cNvPr id="115" name="Google Shape;115;p20"/>
          <p:cNvPicPr preferRelativeResize="0"/>
          <p:nvPr/>
        </p:nvPicPr>
        <p:blipFill>
          <a:blip r:embed="rId3">
            <a:alphaModFix/>
          </a:blip>
          <a:stretch>
            <a:fillRect/>
          </a:stretch>
        </p:blipFill>
        <p:spPr>
          <a:xfrm>
            <a:off x="1323700" y="2991075"/>
            <a:ext cx="2628900" cy="139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ermanent Marker"/>
                <a:ea typeface="Permanent Marker"/>
                <a:cs typeface="Permanent Marker"/>
                <a:sym typeface="Permanent Marker"/>
              </a:rPr>
              <a:t>How to Get started continued …..</a:t>
            </a:r>
            <a:endParaRPr sz="3000">
              <a:latin typeface="Permanent Marker"/>
              <a:ea typeface="Permanent Marker"/>
              <a:cs typeface="Permanent Marker"/>
              <a:sym typeface="Permanent Marker"/>
            </a:endParaRPr>
          </a:p>
        </p:txBody>
      </p:sp>
      <p:sp>
        <p:nvSpPr>
          <p:cNvPr id="121" name="Google Shape;121;p21"/>
          <p:cNvSpPr txBox="1"/>
          <p:nvPr/>
        </p:nvSpPr>
        <p:spPr>
          <a:xfrm>
            <a:off x="343200" y="1152425"/>
            <a:ext cx="8457600" cy="16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50">
                <a:solidFill>
                  <a:srgbClr val="222222"/>
                </a:solidFill>
              </a:rPr>
              <a:t>7)</a:t>
            </a:r>
            <a:r>
              <a:rPr lang="en" sz="1750">
                <a:solidFill>
                  <a:srgbClr val="222222"/>
                </a:solidFill>
              </a:rPr>
              <a:t>​ </a:t>
            </a:r>
            <a:r>
              <a:rPr b="1" lang="en" sz="1750">
                <a:solidFill>
                  <a:srgbClr val="222222"/>
                </a:solidFill>
              </a:rPr>
              <a:t>​Create a classroom.  </a:t>
            </a:r>
            <a:r>
              <a:rPr lang="en" sz="1750">
                <a:solidFill>
                  <a:srgbClr val="222222"/>
                </a:solidFill>
              </a:rPr>
              <a:t>Click on the blue "New Classroom" button at the bottom.  It will automatically create a name based on what you entered in your profile.  You can click on it and change it to Mrs. Smith's class, 1st period, Algebra 1, or whatever you would like to call the class.  You can also change the username and password for your class.  </a:t>
            </a:r>
            <a:endParaRPr>
              <a:latin typeface="Open Sans"/>
              <a:ea typeface="Open Sans"/>
              <a:cs typeface="Open Sans"/>
              <a:sym typeface="Open Sans"/>
            </a:endParaRPr>
          </a:p>
        </p:txBody>
      </p:sp>
      <p:pic>
        <p:nvPicPr>
          <p:cNvPr id="122" name="Google Shape;122;p21"/>
          <p:cNvPicPr preferRelativeResize="0"/>
          <p:nvPr/>
        </p:nvPicPr>
        <p:blipFill>
          <a:blip r:embed="rId3">
            <a:alphaModFix/>
          </a:blip>
          <a:stretch>
            <a:fillRect/>
          </a:stretch>
        </p:blipFill>
        <p:spPr>
          <a:xfrm>
            <a:off x="1871375" y="2865025"/>
            <a:ext cx="5886450" cy="1866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