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Oxygen"/>
      <p:regular r:id="rId27"/>
      <p:bold r:id="rId28"/>
    </p:embeddedFont>
    <p:embeddedFont>
      <p:font typeface="Indie Flower"/>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xygen-bold.fntdata"/><Relationship Id="rId27" Type="http://schemas.openxmlformats.org/officeDocument/2006/relationships/font" Target="fonts/Oxygen-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dieFlower-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c50688317_2_2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c50688317_2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e36f15ecf_0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8e36f15ecf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c50688317_2_4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c50688317_2_4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f3935e3d8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8f3935e3d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f3935e3d8_0_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8f3935e3d8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f3935e3d8_0_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8f3935e3d8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c50688317_2_5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c50688317_2_5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f3935e3d8_0_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8f3935e3d8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8f3935e3d8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8f3935e3d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8f3935e3d8_1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8f3935e3d8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8f3935e3d8_0_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8f3935e3d8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c50688317_2_2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c50688317_2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f3935e3d8_0_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8f3935e3d8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8f3935e3d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f3935e3d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8f3935e3d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f3935e3d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c50688317_2_2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1c50688317_2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c50688317_2_3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c50688317_2_3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c50688317_2_2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c50688317_2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e36f15ecf_0_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8e36f15ecf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e36f15ecf_0_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8e36f15ecf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c50688317_2_2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c50688317_2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c50688317_2_3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1c50688317_2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solidFill>
          <a:srgbClr val="9FEDF0"/>
        </a:solidFill>
      </p:bgPr>
    </p:bg>
    <p:spTree>
      <p:nvGrpSpPr>
        <p:cNvPr id="6" name="Shape 6"/>
        <p:cNvGrpSpPr/>
        <p:nvPr/>
      </p:nvGrpSpPr>
      <p:grpSpPr>
        <a:xfrm>
          <a:off x="0" y="0"/>
          <a:ext cx="0" cy="0"/>
          <a:chOff x="0" y="0"/>
          <a:chExt cx="0" cy="0"/>
        </a:xfrm>
      </p:grpSpPr>
      <p:grpSp>
        <p:nvGrpSpPr>
          <p:cNvPr id="7" name="Google Shape;7;p2"/>
          <p:cNvGrpSpPr/>
          <p:nvPr/>
        </p:nvGrpSpPr>
        <p:grpSpPr>
          <a:xfrm>
            <a:off x="3293503" y="411510"/>
            <a:ext cx="2556993" cy="2699230"/>
            <a:chOff x="787805" y="339502"/>
            <a:chExt cx="4175262" cy="4407517"/>
          </a:xfrm>
        </p:grpSpPr>
        <p:sp>
          <p:nvSpPr>
            <p:cNvPr id="8" name="Google Shape;8;p2"/>
            <p:cNvSpPr/>
            <p:nvPr/>
          </p:nvSpPr>
          <p:spPr>
            <a:xfrm>
              <a:off x="787805" y="339502"/>
              <a:ext cx="4175262" cy="4175262"/>
            </a:xfrm>
            <a:prstGeom prst="ellipse">
              <a:avLst/>
            </a:prstGeom>
            <a:solidFill>
              <a:srgbClr val="FEB8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9" name="Google Shape;9;p2"/>
            <p:cNvGrpSpPr/>
            <p:nvPr/>
          </p:nvGrpSpPr>
          <p:grpSpPr>
            <a:xfrm>
              <a:off x="1129436" y="1046675"/>
              <a:ext cx="3492000" cy="3700344"/>
              <a:chOff x="5304922" y="1037184"/>
              <a:chExt cx="3492000" cy="3700344"/>
            </a:xfrm>
          </p:grpSpPr>
          <p:grpSp>
            <p:nvGrpSpPr>
              <p:cNvPr id="10" name="Google Shape;10;p2"/>
              <p:cNvGrpSpPr/>
              <p:nvPr/>
            </p:nvGrpSpPr>
            <p:grpSpPr>
              <a:xfrm>
                <a:off x="5304922" y="3743716"/>
                <a:ext cx="3492000" cy="437610"/>
                <a:chOff x="1709238" y="4209096"/>
                <a:chExt cx="3492000" cy="437610"/>
              </a:xfrm>
            </p:grpSpPr>
            <p:sp>
              <p:nvSpPr>
                <p:cNvPr id="11" name="Google Shape;11;p2"/>
                <p:cNvSpPr/>
                <p:nvPr/>
              </p:nvSpPr>
              <p:spPr>
                <a:xfrm>
                  <a:off x="1709238" y="4214706"/>
                  <a:ext cx="3492000" cy="43200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2" name="Google Shape;12;p2"/>
                <p:cNvGrpSpPr/>
                <p:nvPr/>
              </p:nvGrpSpPr>
              <p:grpSpPr>
                <a:xfrm>
                  <a:off x="2078720" y="4209096"/>
                  <a:ext cx="469833" cy="432000"/>
                  <a:chOff x="2078720" y="4209096"/>
                  <a:chExt cx="469833" cy="432000"/>
                </a:xfrm>
              </p:grpSpPr>
              <p:sp>
                <p:nvSpPr>
                  <p:cNvPr id="13" name="Google Shape;13;p2"/>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2"/>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2"/>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7" name="Google Shape;17;p2"/>
                <p:cNvGrpSpPr/>
                <p:nvPr/>
              </p:nvGrpSpPr>
              <p:grpSpPr>
                <a:xfrm>
                  <a:off x="4098293" y="4384000"/>
                  <a:ext cx="900965" cy="82800"/>
                  <a:chOff x="4098293" y="4384000"/>
                  <a:chExt cx="900965" cy="82800"/>
                </a:xfrm>
              </p:grpSpPr>
              <p:sp>
                <p:nvSpPr>
                  <p:cNvPr id="18" name="Google Shape;18;p2"/>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2"/>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 name="Google Shape;23;p2"/>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grpSp>
            <p:nvGrpSpPr>
              <p:cNvPr id="24" name="Google Shape;24;p2"/>
              <p:cNvGrpSpPr/>
              <p:nvPr/>
            </p:nvGrpSpPr>
            <p:grpSpPr>
              <a:xfrm flipH="1">
                <a:off x="5304922" y="4299918"/>
                <a:ext cx="3492000" cy="437610"/>
                <a:chOff x="1709238" y="4209096"/>
                <a:chExt cx="3492000" cy="437610"/>
              </a:xfrm>
            </p:grpSpPr>
            <p:sp>
              <p:nvSpPr>
                <p:cNvPr id="25" name="Google Shape;25;p2"/>
                <p:cNvSpPr/>
                <p:nvPr/>
              </p:nvSpPr>
              <p:spPr>
                <a:xfrm>
                  <a:off x="1709238" y="4214706"/>
                  <a:ext cx="3492000" cy="43200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6" name="Google Shape;26;p2"/>
                <p:cNvGrpSpPr/>
                <p:nvPr/>
              </p:nvGrpSpPr>
              <p:grpSpPr>
                <a:xfrm>
                  <a:off x="2078720" y="4209096"/>
                  <a:ext cx="469833" cy="432000"/>
                  <a:chOff x="2078720" y="4209096"/>
                  <a:chExt cx="469833" cy="432000"/>
                </a:xfrm>
              </p:grpSpPr>
              <p:sp>
                <p:nvSpPr>
                  <p:cNvPr id="27" name="Google Shape;27;p2"/>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2"/>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Google Shape;29;p2"/>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2"/>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31" name="Google Shape;31;p2"/>
                <p:cNvGrpSpPr/>
                <p:nvPr/>
              </p:nvGrpSpPr>
              <p:grpSpPr>
                <a:xfrm>
                  <a:off x="4098293" y="4384000"/>
                  <a:ext cx="900965" cy="82800"/>
                  <a:chOff x="4098293" y="4384000"/>
                  <a:chExt cx="900965" cy="82800"/>
                </a:xfrm>
              </p:grpSpPr>
              <p:sp>
                <p:nvSpPr>
                  <p:cNvPr id="32" name="Google Shape;32;p2"/>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2"/>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2"/>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2"/>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2"/>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 name="Google Shape;37;p2"/>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grpSp>
            <p:nvGrpSpPr>
              <p:cNvPr id="38" name="Google Shape;38;p2"/>
              <p:cNvGrpSpPr/>
              <p:nvPr/>
            </p:nvGrpSpPr>
            <p:grpSpPr>
              <a:xfrm>
                <a:off x="6272654" y="1875857"/>
                <a:ext cx="720080" cy="720080"/>
                <a:chOff x="6272654" y="1875857"/>
                <a:chExt cx="720080" cy="720080"/>
              </a:xfrm>
            </p:grpSpPr>
            <p:sp>
              <p:nvSpPr>
                <p:cNvPr id="39" name="Google Shape;39;p2"/>
                <p:cNvSpPr/>
                <p:nvPr/>
              </p:nvSpPr>
              <p:spPr>
                <a:xfrm>
                  <a:off x="6272654" y="1875857"/>
                  <a:ext cx="720080" cy="72008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2"/>
                <p:cNvSpPr/>
                <p:nvPr/>
              </p:nvSpPr>
              <p:spPr>
                <a:xfrm>
                  <a:off x="6391715" y="1978487"/>
                  <a:ext cx="481958" cy="481904"/>
                </a:xfrm>
                <a:custGeom>
                  <a:rect b="b" l="l" r="r" t="t"/>
                  <a:pathLst>
                    <a:path extrusionOk="0" h="120000" w="120000">
                      <a:moveTo>
                        <a:pt x="60000" y="26225"/>
                      </a:moveTo>
                      <a:lnTo>
                        <a:pt x="42123" y="72747"/>
                      </a:lnTo>
                      <a:lnTo>
                        <a:pt x="77876" y="72747"/>
                      </a:lnTo>
                      <a:close/>
                      <a:moveTo>
                        <a:pt x="46111" y="0"/>
                      </a:moveTo>
                      <a:lnTo>
                        <a:pt x="49922" y="0"/>
                      </a:lnTo>
                      <a:lnTo>
                        <a:pt x="70077" y="0"/>
                      </a:lnTo>
                      <a:lnTo>
                        <a:pt x="73888" y="0"/>
                      </a:lnTo>
                      <a:lnTo>
                        <a:pt x="120000" y="120000"/>
                      </a:lnTo>
                      <a:lnTo>
                        <a:pt x="96034" y="120000"/>
                      </a:lnTo>
                      <a:lnTo>
                        <a:pt x="85580" y="92795"/>
                      </a:lnTo>
                      <a:lnTo>
                        <a:pt x="34419" y="92795"/>
                      </a:lnTo>
                      <a:lnTo>
                        <a:pt x="23965" y="120000"/>
                      </a:lnTo>
                      <a:lnTo>
                        <a:pt x="0" y="120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41" name="Google Shape;41;p2"/>
              <p:cNvGrpSpPr/>
              <p:nvPr/>
            </p:nvGrpSpPr>
            <p:grpSpPr>
              <a:xfrm>
                <a:off x="7109110" y="1875857"/>
                <a:ext cx="720080" cy="720080"/>
                <a:chOff x="7109110" y="1875857"/>
                <a:chExt cx="720080" cy="720080"/>
              </a:xfrm>
            </p:grpSpPr>
            <p:sp>
              <p:nvSpPr>
                <p:cNvPr id="42" name="Google Shape;42;p2"/>
                <p:cNvSpPr/>
                <p:nvPr/>
              </p:nvSpPr>
              <p:spPr>
                <a:xfrm>
                  <a:off x="7109110" y="1875857"/>
                  <a:ext cx="720080" cy="72008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 name="Google Shape;43;p2"/>
                <p:cNvSpPr/>
                <p:nvPr/>
              </p:nvSpPr>
              <p:spPr>
                <a:xfrm>
                  <a:off x="7267746" y="1994945"/>
                  <a:ext cx="402809" cy="481904"/>
                </a:xfrm>
                <a:custGeom>
                  <a:rect b="b" l="l" r="r" t="t"/>
                  <a:pathLst>
                    <a:path extrusionOk="0" h="120000" w="120000">
                      <a:moveTo>
                        <a:pt x="28661" y="67237"/>
                      </a:moveTo>
                      <a:lnTo>
                        <a:pt x="28661" y="100267"/>
                      </a:lnTo>
                      <a:lnTo>
                        <a:pt x="72830" y="100267"/>
                      </a:lnTo>
                      <a:cubicBezTo>
                        <a:pt x="84165" y="98410"/>
                        <a:pt x="90466" y="94246"/>
                        <a:pt x="90206" y="84276"/>
                      </a:cubicBezTo>
                      <a:cubicBezTo>
                        <a:pt x="89422" y="76084"/>
                        <a:pt x="88639" y="70186"/>
                        <a:pt x="70998" y="67892"/>
                      </a:cubicBezTo>
                      <a:lnTo>
                        <a:pt x="28661" y="67237"/>
                      </a:lnTo>
                      <a:close/>
                      <a:moveTo>
                        <a:pt x="28661" y="19397"/>
                      </a:moveTo>
                      <a:lnTo>
                        <a:pt x="28661" y="47840"/>
                      </a:lnTo>
                      <a:lnTo>
                        <a:pt x="70998" y="47840"/>
                      </a:lnTo>
                      <a:lnTo>
                        <a:pt x="70998" y="47577"/>
                      </a:lnTo>
                      <a:cubicBezTo>
                        <a:pt x="78054" y="44409"/>
                        <a:pt x="84718" y="42880"/>
                        <a:pt x="85110" y="33487"/>
                      </a:cubicBezTo>
                      <a:cubicBezTo>
                        <a:pt x="85110" y="27916"/>
                        <a:pt x="82758" y="21691"/>
                        <a:pt x="71390" y="20380"/>
                      </a:cubicBezTo>
                      <a:cubicBezTo>
                        <a:pt x="60414" y="19342"/>
                        <a:pt x="45191" y="19408"/>
                        <a:pt x="28661" y="19397"/>
                      </a:cubicBezTo>
                      <a:close/>
                      <a:moveTo>
                        <a:pt x="0" y="0"/>
                      </a:moveTo>
                      <a:lnTo>
                        <a:pt x="21041" y="0"/>
                      </a:lnTo>
                      <a:lnTo>
                        <a:pt x="28661" y="0"/>
                      </a:lnTo>
                      <a:lnTo>
                        <a:pt x="73742" y="0"/>
                      </a:lnTo>
                      <a:lnTo>
                        <a:pt x="73742" y="238"/>
                      </a:lnTo>
                      <a:cubicBezTo>
                        <a:pt x="104502" y="1207"/>
                        <a:pt x="111911" y="20468"/>
                        <a:pt x="112551" y="24640"/>
                      </a:cubicBezTo>
                      <a:cubicBezTo>
                        <a:pt x="113466" y="45938"/>
                        <a:pt x="102228" y="51509"/>
                        <a:pt x="92167" y="56096"/>
                      </a:cubicBezTo>
                      <a:cubicBezTo>
                        <a:pt x="109284" y="59591"/>
                        <a:pt x="119738" y="70951"/>
                        <a:pt x="120000" y="87225"/>
                      </a:cubicBezTo>
                      <a:cubicBezTo>
                        <a:pt x="118562" y="110162"/>
                        <a:pt x="97916" y="120320"/>
                        <a:pt x="71390" y="119992"/>
                      </a:cubicBezTo>
                      <a:cubicBezTo>
                        <a:pt x="71397" y="119883"/>
                        <a:pt x="71403" y="119773"/>
                        <a:pt x="71410" y="119664"/>
                      </a:cubicBezTo>
                      <a:lnTo>
                        <a:pt x="28661" y="119664"/>
                      </a:lnTo>
                      <a:lnTo>
                        <a:pt x="21041" y="119664"/>
                      </a:lnTo>
                      <a:lnTo>
                        <a:pt x="0" y="119664"/>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44" name="Google Shape;44;p2"/>
              <p:cNvGrpSpPr/>
              <p:nvPr/>
            </p:nvGrpSpPr>
            <p:grpSpPr>
              <a:xfrm>
                <a:off x="6690882" y="1037184"/>
                <a:ext cx="720080" cy="720080"/>
                <a:chOff x="6690882" y="1037184"/>
                <a:chExt cx="720080" cy="720080"/>
              </a:xfrm>
            </p:grpSpPr>
            <p:sp>
              <p:nvSpPr>
                <p:cNvPr id="45" name="Google Shape;45;p2"/>
                <p:cNvSpPr/>
                <p:nvPr/>
              </p:nvSpPr>
              <p:spPr>
                <a:xfrm>
                  <a:off x="6690882" y="1037184"/>
                  <a:ext cx="720080" cy="720080"/>
                </a:xfrm>
                <a:prstGeom prst="rect">
                  <a:avLst/>
                </a:pr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 name="Google Shape;46;p2"/>
                <p:cNvSpPr/>
                <p:nvPr/>
              </p:nvSpPr>
              <p:spPr>
                <a:xfrm>
                  <a:off x="6842201" y="1156272"/>
                  <a:ext cx="417443" cy="481904"/>
                </a:xfrm>
                <a:prstGeom prst="blockArc">
                  <a:avLst>
                    <a:gd fmla="val 1756726" name="adj1"/>
                    <a:gd fmla="val 19889488" name="adj2"/>
                    <a:gd fmla="val 22774"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
            <p:nvSpPr>
              <p:cNvPr id="47" name="Google Shape;47;p2"/>
              <p:cNvSpPr/>
              <p:nvPr/>
            </p:nvSpPr>
            <p:spPr>
              <a:xfrm rot="5400000">
                <a:off x="6852922" y="1652530"/>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2"/>
              <p:cNvSpPr/>
              <p:nvPr/>
            </p:nvSpPr>
            <p:spPr>
              <a:xfrm rot="-5400000">
                <a:off x="6852922" y="2167123"/>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sp>
        <p:nvSpPr>
          <p:cNvPr id="49" name="Google Shape;49;p2"/>
          <p:cNvSpPr txBox="1"/>
          <p:nvPr>
            <p:ph type="title"/>
          </p:nvPr>
        </p:nvSpPr>
        <p:spPr>
          <a:xfrm>
            <a:off x="0" y="3368086"/>
            <a:ext cx="9144000" cy="574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i="0" sz="3600" u="none" cap="none" strike="noStrike">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0" name="Google Shape;50;p2"/>
          <p:cNvSpPr txBox="1"/>
          <p:nvPr>
            <p:ph idx="1" type="subTitle"/>
          </p:nvPr>
        </p:nvSpPr>
        <p:spPr>
          <a:xfrm>
            <a:off x="-25" y="3984385"/>
            <a:ext cx="9144000" cy="4371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None/>
              <a:defRPr b="1">
                <a:solidFill>
                  <a:srgbClr val="3F3F3F"/>
                </a:solidFill>
              </a:defRPr>
            </a:lvl1pPr>
            <a:lvl2pPr lvl="1" algn="ctr">
              <a:spcBef>
                <a:spcPts val="0"/>
              </a:spcBef>
              <a:spcAft>
                <a:spcPts val="0"/>
              </a:spcAft>
              <a:buNone/>
              <a:defRPr b="1">
                <a:solidFill>
                  <a:srgbClr val="3F3F3F"/>
                </a:solidFill>
              </a:defRPr>
            </a:lvl2pPr>
            <a:lvl3pPr lvl="2" algn="ctr">
              <a:spcBef>
                <a:spcPts val="0"/>
              </a:spcBef>
              <a:spcAft>
                <a:spcPts val="0"/>
              </a:spcAft>
              <a:buNone/>
              <a:defRPr b="1">
                <a:solidFill>
                  <a:srgbClr val="3F3F3F"/>
                </a:solidFill>
              </a:defRPr>
            </a:lvl3pPr>
            <a:lvl4pPr lvl="3" algn="ctr">
              <a:spcBef>
                <a:spcPts val="0"/>
              </a:spcBef>
              <a:spcAft>
                <a:spcPts val="0"/>
              </a:spcAft>
              <a:buNone/>
              <a:defRPr b="1">
                <a:solidFill>
                  <a:srgbClr val="3F3F3F"/>
                </a:solidFill>
              </a:defRPr>
            </a:lvl4pPr>
            <a:lvl5pPr lvl="4" algn="ctr">
              <a:spcBef>
                <a:spcPts val="0"/>
              </a:spcBef>
              <a:spcAft>
                <a:spcPts val="0"/>
              </a:spcAft>
              <a:buNone/>
              <a:defRPr b="1">
                <a:solidFill>
                  <a:srgbClr val="3F3F3F"/>
                </a:solidFill>
              </a:defRPr>
            </a:lvl5pPr>
            <a:lvl6pPr lvl="5" algn="ctr">
              <a:spcBef>
                <a:spcPts val="0"/>
              </a:spcBef>
              <a:spcAft>
                <a:spcPts val="0"/>
              </a:spcAft>
              <a:buNone/>
              <a:defRPr b="1">
                <a:solidFill>
                  <a:srgbClr val="3F3F3F"/>
                </a:solidFill>
              </a:defRPr>
            </a:lvl6pPr>
            <a:lvl7pPr lvl="6" algn="ctr">
              <a:spcBef>
                <a:spcPts val="0"/>
              </a:spcBef>
              <a:spcAft>
                <a:spcPts val="0"/>
              </a:spcAft>
              <a:buNone/>
              <a:defRPr b="1">
                <a:solidFill>
                  <a:srgbClr val="3F3F3F"/>
                </a:solidFill>
              </a:defRPr>
            </a:lvl7pPr>
            <a:lvl8pPr lvl="7" algn="ctr">
              <a:spcBef>
                <a:spcPts val="0"/>
              </a:spcBef>
              <a:spcAft>
                <a:spcPts val="0"/>
              </a:spcAft>
              <a:buNone/>
              <a:defRPr b="1">
                <a:solidFill>
                  <a:srgbClr val="3F3F3F"/>
                </a:solidFill>
              </a:defRPr>
            </a:lvl8pPr>
            <a:lvl9pPr lvl="8" algn="ctr">
              <a:spcBef>
                <a:spcPts val="0"/>
              </a:spcBef>
              <a:spcAft>
                <a:spcPts val="0"/>
              </a:spcAft>
              <a:buNone/>
              <a:defRPr b="1">
                <a:solidFill>
                  <a:srgbClr val="3F3F3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Picture with Caption">
  <p:cSld name="7_Picture with Caption">
    <p:spTree>
      <p:nvGrpSpPr>
        <p:cNvPr id="122" name="Shape 122"/>
        <p:cNvGrpSpPr/>
        <p:nvPr/>
      </p:nvGrpSpPr>
      <p:grpSpPr>
        <a:xfrm>
          <a:off x="0" y="0"/>
          <a:ext cx="0" cy="0"/>
          <a:chOff x="0" y="0"/>
          <a:chExt cx="0" cy="0"/>
        </a:xfrm>
      </p:grpSpPr>
      <p:sp>
        <p:nvSpPr>
          <p:cNvPr id="123" name="Google Shape;123;p11"/>
          <p:cNvSpPr/>
          <p:nvPr>
            <p:ph idx="2" type="pic"/>
          </p:nvPr>
        </p:nvSpPr>
        <p:spPr>
          <a:xfrm>
            <a:off x="4182700" y="0"/>
            <a:ext cx="4248472" cy="185167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24" name="Google Shape;124;p11"/>
          <p:cNvSpPr/>
          <p:nvPr>
            <p:ph idx="3" type="pic"/>
          </p:nvPr>
        </p:nvSpPr>
        <p:spPr>
          <a:xfrm>
            <a:off x="4182700" y="3291830"/>
            <a:ext cx="4248472" cy="185167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25" name="Google Shape;125;p11"/>
          <p:cNvSpPr/>
          <p:nvPr/>
        </p:nvSpPr>
        <p:spPr>
          <a:xfrm>
            <a:off x="4182699" y="1851670"/>
            <a:ext cx="4259041" cy="145480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26" name="Shape 126"/>
        <p:cNvGrpSpPr/>
        <p:nvPr/>
      </p:nvGrpSpPr>
      <p:grpSpPr>
        <a:xfrm>
          <a:off x="0" y="0"/>
          <a:ext cx="0" cy="0"/>
          <a:chOff x="0" y="0"/>
          <a:chExt cx="0" cy="0"/>
        </a:xfrm>
      </p:grpSpPr>
      <p:sp>
        <p:nvSpPr>
          <p:cNvPr id="127" name="Google Shape;127;p12"/>
          <p:cNvSpPr/>
          <p:nvPr>
            <p:ph idx="2" type="pic"/>
          </p:nvPr>
        </p:nvSpPr>
        <p:spPr>
          <a:xfrm>
            <a:off x="717858" y="1275606"/>
            <a:ext cx="2448545" cy="2024054"/>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28" name="Google Shape;128;p12"/>
          <p:cNvSpPr txBox="1"/>
          <p:nvPr>
            <p:ph type="title"/>
          </p:nvPr>
        </p:nvSpPr>
        <p:spPr>
          <a:xfrm>
            <a:off x="0" y="25735"/>
            <a:ext cx="9144000" cy="77653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sz="3600">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9" name="Google Shape;129;p12"/>
          <p:cNvSpPr/>
          <p:nvPr>
            <p:ph idx="3" type="pic"/>
          </p:nvPr>
        </p:nvSpPr>
        <p:spPr>
          <a:xfrm>
            <a:off x="3339542" y="1275606"/>
            <a:ext cx="2448273" cy="2024054"/>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30" name="Google Shape;130;p12"/>
          <p:cNvSpPr/>
          <p:nvPr>
            <p:ph idx="4" type="pic"/>
          </p:nvPr>
        </p:nvSpPr>
        <p:spPr>
          <a:xfrm>
            <a:off x="5960954" y="1275606"/>
            <a:ext cx="2448273" cy="2024054"/>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131" name="Shape 131"/>
        <p:cNvGrpSpPr/>
        <p:nvPr/>
      </p:nvGrpSpPr>
      <p:grpSpPr>
        <a:xfrm>
          <a:off x="0" y="0"/>
          <a:ext cx="0" cy="0"/>
          <a:chOff x="0" y="0"/>
          <a:chExt cx="0" cy="0"/>
        </a:xfrm>
      </p:grpSpPr>
      <p:sp>
        <p:nvSpPr>
          <p:cNvPr id="132" name="Google Shape;132;p13"/>
          <p:cNvSpPr/>
          <p:nvPr/>
        </p:nvSpPr>
        <p:spPr>
          <a:xfrm>
            <a:off x="1" y="1239541"/>
            <a:ext cx="9144000" cy="3363957"/>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13"/>
          <p:cNvSpPr txBox="1"/>
          <p:nvPr>
            <p:ph type="title"/>
          </p:nvPr>
        </p:nvSpPr>
        <p:spPr>
          <a:xfrm>
            <a:off x="0" y="202389"/>
            <a:ext cx="9144000" cy="533158"/>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sz="3600">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pic>
        <p:nvPicPr>
          <p:cNvPr id="134" name="Google Shape;134;p13"/>
          <p:cNvPicPr preferRelativeResize="0"/>
          <p:nvPr/>
        </p:nvPicPr>
        <p:blipFill rotWithShape="1">
          <a:blip r:embed="rId2">
            <a:alphaModFix/>
          </a:blip>
          <a:srcRect b="0" l="0" r="0" t="0"/>
          <a:stretch/>
        </p:blipFill>
        <p:spPr>
          <a:xfrm>
            <a:off x="395536" y="1766153"/>
            <a:ext cx="4217146" cy="2310733"/>
          </a:xfrm>
          <a:prstGeom prst="rect">
            <a:avLst/>
          </a:prstGeom>
          <a:noFill/>
          <a:ln>
            <a:noFill/>
          </a:ln>
        </p:spPr>
      </p:pic>
      <p:sp>
        <p:nvSpPr>
          <p:cNvPr id="135" name="Google Shape;135;p13"/>
          <p:cNvSpPr/>
          <p:nvPr>
            <p:ph idx="2" type="pic"/>
          </p:nvPr>
        </p:nvSpPr>
        <p:spPr>
          <a:xfrm>
            <a:off x="1115416" y="1859201"/>
            <a:ext cx="2772000" cy="19440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icture with Caption">
  <p:cSld name="5_Picture with Caption">
    <p:spTree>
      <p:nvGrpSpPr>
        <p:cNvPr id="136" name="Shape 136"/>
        <p:cNvGrpSpPr/>
        <p:nvPr/>
      </p:nvGrpSpPr>
      <p:grpSpPr>
        <a:xfrm>
          <a:off x="0" y="0"/>
          <a:ext cx="0" cy="0"/>
          <a:chOff x="0" y="0"/>
          <a:chExt cx="0" cy="0"/>
        </a:xfrm>
      </p:grpSpPr>
      <p:sp>
        <p:nvSpPr>
          <p:cNvPr id="137" name="Google Shape;137;p14"/>
          <p:cNvSpPr/>
          <p:nvPr>
            <p:ph idx="2" type="pic"/>
          </p:nvPr>
        </p:nvSpPr>
        <p:spPr>
          <a:xfrm>
            <a:off x="0" y="1167594"/>
            <a:ext cx="2880000" cy="2808312"/>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38" name="Google Shape;138;p14"/>
          <p:cNvSpPr/>
          <p:nvPr>
            <p:ph idx="3" type="pic"/>
          </p:nvPr>
        </p:nvSpPr>
        <p:spPr>
          <a:xfrm>
            <a:off x="6264000" y="0"/>
            <a:ext cx="2880000" cy="5143499"/>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p:cSld name="4_Picture with Caption">
    <p:spTree>
      <p:nvGrpSpPr>
        <p:cNvPr id="139" name="Shape 139"/>
        <p:cNvGrpSpPr/>
        <p:nvPr/>
      </p:nvGrpSpPr>
      <p:grpSpPr>
        <a:xfrm>
          <a:off x="0" y="0"/>
          <a:ext cx="0" cy="0"/>
          <a:chOff x="0" y="0"/>
          <a:chExt cx="0" cy="0"/>
        </a:xfrm>
      </p:grpSpPr>
      <p:grpSp>
        <p:nvGrpSpPr>
          <p:cNvPr id="140" name="Google Shape;140;p15"/>
          <p:cNvGrpSpPr/>
          <p:nvPr/>
        </p:nvGrpSpPr>
        <p:grpSpPr>
          <a:xfrm>
            <a:off x="539552" y="1331976"/>
            <a:ext cx="1852788" cy="3200273"/>
            <a:chOff x="2627784" y="1825002"/>
            <a:chExt cx="1198166" cy="2069560"/>
          </a:xfrm>
        </p:grpSpPr>
        <p:sp>
          <p:nvSpPr>
            <p:cNvPr id="141" name="Google Shape;141;p15"/>
            <p:cNvSpPr/>
            <p:nvPr/>
          </p:nvSpPr>
          <p:spPr>
            <a:xfrm>
              <a:off x="2627784" y="1825002"/>
              <a:ext cx="1198166" cy="2069560"/>
            </a:xfrm>
            <a:prstGeom prst="roundRect">
              <a:avLst>
                <a:gd fmla="val 1358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5"/>
            <p:cNvSpPr/>
            <p:nvPr/>
          </p:nvSpPr>
          <p:spPr>
            <a:xfrm>
              <a:off x="3155241" y="1922844"/>
              <a:ext cx="143251" cy="27666"/>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3" name="Google Shape;143;p15"/>
            <p:cNvGrpSpPr/>
            <p:nvPr/>
          </p:nvGrpSpPr>
          <p:grpSpPr>
            <a:xfrm>
              <a:off x="3168829" y="3704452"/>
              <a:ext cx="116076" cy="127684"/>
              <a:chOff x="2453209" y="5151638"/>
              <a:chExt cx="191820" cy="211002"/>
            </a:xfrm>
          </p:grpSpPr>
          <p:sp>
            <p:nvSpPr>
              <p:cNvPr id="144" name="Google Shape;144;p15"/>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15"/>
              <p:cNvSpPr/>
              <p:nvPr/>
            </p:nvSpPr>
            <p:spPr>
              <a:xfrm>
                <a:off x="2505251" y="5208531"/>
                <a:ext cx="87734" cy="97215"/>
              </a:xfrm>
              <a:prstGeom prst="roundRect">
                <a:avLst>
                  <a:gd fmla="val 16667" name="adj"/>
                </a:avLst>
              </a:prstGeom>
              <a:solidFill>
                <a:srgbClr val="737373"/>
              </a:solidFill>
              <a:ln cap="flat" cmpd="sng" w="9525">
                <a:solidFill>
                  <a:srgbClr val="B0B0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46" name="Google Shape;146;p15"/>
          <p:cNvSpPr/>
          <p:nvPr>
            <p:ph idx="2" type="pic"/>
          </p:nvPr>
        </p:nvSpPr>
        <p:spPr>
          <a:xfrm>
            <a:off x="660177" y="1646164"/>
            <a:ext cx="1030277" cy="2571896"/>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47" name="Google Shape;147;p15"/>
          <p:cNvSpPr txBox="1"/>
          <p:nvPr>
            <p:ph type="title"/>
          </p:nvPr>
        </p:nvSpPr>
        <p:spPr>
          <a:xfrm>
            <a:off x="0" y="202389"/>
            <a:ext cx="9144000" cy="533158"/>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sz="3600">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grpSp>
        <p:nvGrpSpPr>
          <p:cNvPr id="148" name="Google Shape;148;p15"/>
          <p:cNvGrpSpPr/>
          <p:nvPr/>
        </p:nvGrpSpPr>
        <p:grpSpPr>
          <a:xfrm>
            <a:off x="1690454" y="1221920"/>
            <a:ext cx="1980221" cy="3420385"/>
            <a:chOff x="2627784" y="1825002"/>
            <a:chExt cx="1198166" cy="2069560"/>
          </a:xfrm>
        </p:grpSpPr>
        <p:sp>
          <p:nvSpPr>
            <p:cNvPr id="149" name="Google Shape;149;p15"/>
            <p:cNvSpPr/>
            <p:nvPr/>
          </p:nvSpPr>
          <p:spPr>
            <a:xfrm>
              <a:off x="2627784" y="1825002"/>
              <a:ext cx="1198166" cy="2069560"/>
            </a:xfrm>
            <a:prstGeom prst="roundRect">
              <a:avLst>
                <a:gd fmla="val 1358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5"/>
            <p:cNvSpPr/>
            <p:nvPr/>
          </p:nvSpPr>
          <p:spPr>
            <a:xfrm>
              <a:off x="3155241" y="1922844"/>
              <a:ext cx="143251" cy="27666"/>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1" name="Google Shape;151;p15"/>
            <p:cNvGrpSpPr/>
            <p:nvPr/>
          </p:nvGrpSpPr>
          <p:grpSpPr>
            <a:xfrm>
              <a:off x="3168829" y="3704452"/>
              <a:ext cx="116076" cy="127684"/>
              <a:chOff x="2453209" y="5151638"/>
              <a:chExt cx="191820" cy="211002"/>
            </a:xfrm>
          </p:grpSpPr>
          <p:sp>
            <p:nvSpPr>
              <p:cNvPr id="152" name="Google Shape;152;p15"/>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5"/>
              <p:cNvSpPr/>
              <p:nvPr/>
            </p:nvSpPr>
            <p:spPr>
              <a:xfrm>
                <a:off x="2505251" y="5208531"/>
                <a:ext cx="87734" cy="97215"/>
              </a:xfrm>
              <a:prstGeom prst="roundRect">
                <a:avLst>
                  <a:gd fmla="val 16667" name="adj"/>
                </a:avLst>
              </a:prstGeom>
              <a:solidFill>
                <a:srgbClr val="737373"/>
              </a:solidFill>
              <a:ln cap="flat" cmpd="sng" w="9525">
                <a:solidFill>
                  <a:srgbClr val="B0B0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54" name="Google Shape;154;p15"/>
          <p:cNvSpPr/>
          <p:nvPr>
            <p:ph idx="3" type="pic"/>
          </p:nvPr>
        </p:nvSpPr>
        <p:spPr>
          <a:xfrm>
            <a:off x="1811099" y="1544792"/>
            <a:ext cx="1743279" cy="2748789"/>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rgbClr val="9FEDF0"/>
        </a:solidFill>
      </p:bgPr>
    </p:bg>
    <p:spTree>
      <p:nvGrpSpPr>
        <p:cNvPr id="155" name="Shape 155"/>
        <p:cNvGrpSpPr/>
        <p:nvPr/>
      </p:nvGrpSpPr>
      <p:grpSpPr>
        <a:xfrm>
          <a:off x="0" y="0"/>
          <a:ext cx="0" cy="0"/>
          <a:chOff x="0" y="0"/>
          <a:chExt cx="0" cy="0"/>
        </a:xfrm>
      </p:grpSpPr>
      <p:sp>
        <p:nvSpPr>
          <p:cNvPr id="156" name="Google Shape;156;p16"/>
          <p:cNvSpPr/>
          <p:nvPr/>
        </p:nvSpPr>
        <p:spPr>
          <a:xfrm>
            <a:off x="2947035" y="473947"/>
            <a:ext cx="3249931" cy="3249931"/>
          </a:xfrm>
          <a:prstGeom prst="ellipse">
            <a:avLst/>
          </a:prstGeom>
          <a:solidFill>
            <a:srgbClr val="FEB8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7" name="Google Shape;157;p16"/>
          <p:cNvGrpSpPr/>
          <p:nvPr/>
        </p:nvGrpSpPr>
        <p:grpSpPr>
          <a:xfrm>
            <a:off x="3624362" y="1094735"/>
            <a:ext cx="1895276" cy="2008355"/>
            <a:chOff x="5304922" y="1037184"/>
            <a:chExt cx="3492000" cy="3700344"/>
          </a:xfrm>
        </p:grpSpPr>
        <p:grpSp>
          <p:nvGrpSpPr>
            <p:cNvPr id="158" name="Google Shape;158;p16"/>
            <p:cNvGrpSpPr/>
            <p:nvPr/>
          </p:nvGrpSpPr>
          <p:grpSpPr>
            <a:xfrm>
              <a:off x="5304922" y="3743716"/>
              <a:ext cx="3492000" cy="437610"/>
              <a:chOff x="1709238" y="4209096"/>
              <a:chExt cx="3492000" cy="437610"/>
            </a:xfrm>
          </p:grpSpPr>
          <p:sp>
            <p:nvSpPr>
              <p:cNvPr id="159" name="Google Shape;159;p16"/>
              <p:cNvSpPr/>
              <p:nvPr/>
            </p:nvSpPr>
            <p:spPr>
              <a:xfrm>
                <a:off x="1709238" y="4214706"/>
                <a:ext cx="3492000" cy="43200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0" name="Google Shape;160;p16"/>
              <p:cNvGrpSpPr/>
              <p:nvPr/>
            </p:nvGrpSpPr>
            <p:grpSpPr>
              <a:xfrm>
                <a:off x="2078720" y="4209096"/>
                <a:ext cx="469833" cy="432000"/>
                <a:chOff x="2078720" y="4209096"/>
                <a:chExt cx="469833" cy="432000"/>
              </a:xfrm>
            </p:grpSpPr>
            <p:sp>
              <p:nvSpPr>
                <p:cNvPr id="161" name="Google Shape;161;p16"/>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16"/>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16"/>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16"/>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65" name="Google Shape;165;p16"/>
              <p:cNvGrpSpPr/>
              <p:nvPr/>
            </p:nvGrpSpPr>
            <p:grpSpPr>
              <a:xfrm>
                <a:off x="4098293" y="4384000"/>
                <a:ext cx="900965" cy="82800"/>
                <a:chOff x="4098293" y="4384000"/>
                <a:chExt cx="900965" cy="82800"/>
              </a:xfrm>
            </p:grpSpPr>
            <p:sp>
              <p:nvSpPr>
                <p:cNvPr id="166" name="Google Shape;166;p16"/>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16"/>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16"/>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16"/>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16"/>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16"/>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72" name="Google Shape;172;p16"/>
            <p:cNvGrpSpPr/>
            <p:nvPr/>
          </p:nvGrpSpPr>
          <p:grpSpPr>
            <a:xfrm flipH="1">
              <a:off x="5304922" y="4299918"/>
              <a:ext cx="3492000" cy="437610"/>
              <a:chOff x="1709238" y="4209096"/>
              <a:chExt cx="3492000" cy="437610"/>
            </a:xfrm>
          </p:grpSpPr>
          <p:sp>
            <p:nvSpPr>
              <p:cNvPr id="173" name="Google Shape;173;p16"/>
              <p:cNvSpPr/>
              <p:nvPr/>
            </p:nvSpPr>
            <p:spPr>
              <a:xfrm>
                <a:off x="1709238" y="4214706"/>
                <a:ext cx="3492000" cy="43200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4" name="Google Shape;174;p16"/>
              <p:cNvGrpSpPr/>
              <p:nvPr/>
            </p:nvGrpSpPr>
            <p:grpSpPr>
              <a:xfrm>
                <a:off x="2078720" y="4209096"/>
                <a:ext cx="469833" cy="432000"/>
                <a:chOff x="2078720" y="4209096"/>
                <a:chExt cx="469833" cy="432000"/>
              </a:xfrm>
            </p:grpSpPr>
            <p:sp>
              <p:nvSpPr>
                <p:cNvPr id="175" name="Google Shape;175;p16"/>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16"/>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16"/>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16"/>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79" name="Google Shape;179;p16"/>
              <p:cNvGrpSpPr/>
              <p:nvPr/>
            </p:nvGrpSpPr>
            <p:grpSpPr>
              <a:xfrm>
                <a:off x="4098293" y="4384000"/>
                <a:ext cx="900965" cy="82800"/>
                <a:chOff x="4098293" y="4384000"/>
                <a:chExt cx="900965" cy="82800"/>
              </a:xfrm>
            </p:grpSpPr>
            <p:sp>
              <p:nvSpPr>
                <p:cNvPr id="180" name="Google Shape;180;p16"/>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6"/>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6"/>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16"/>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6"/>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6"/>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86" name="Google Shape;186;p16"/>
            <p:cNvGrpSpPr/>
            <p:nvPr/>
          </p:nvGrpSpPr>
          <p:grpSpPr>
            <a:xfrm>
              <a:off x="6272654" y="1875857"/>
              <a:ext cx="720080" cy="720080"/>
              <a:chOff x="6272654" y="1875857"/>
              <a:chExt cx="720080" cy="720080"/>
            </a:xfrm>
          </p:grpSpPr>
          <p:sp>
            <p:nvSpPr>
              <p:cNvPr id="187" name="Google Shape;187;p16"/>
              <p:cNvSpPr/>
              <p:nvPr/>
            </p:nvSpPr>
            <p:spPr>
              <a:xfrm>
                <a:off x="6272654" y="1875857"/>
                <a:ext cx="720080" cy="72008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6"/>
              <p:cNvSpPr/>
              <p:nvPr/>
            </p:nvSpPr>
            <p:spPr>
              <a:xfrm>
                <a:off x="6391715" y="1978487"/>
                <a:ext cx="481958" cy="481904"/>
              </a:xfrm>
              <a:custGeom>
                <a:rect b="b" l="l" r="r" t="t"/>
                <a:pathLst>
                  <a:path extrusionOk="0" h="120000" w="120000">
                    <a:moveTo>
                      <a:pt x="60000" y="26225"/>
                    </a:moveTo>
                    <a:lnTo>
                      <a:pt x="42123" y="72747"/>
                    </a:lnTo>
                    <a:lnTo>
                      <a:pt x="77876" y="72747"/>
                    </a:lnTo>
                    <a:close/>
                    <a:moveTo>
                      <a:pt x="46111" y="0"/>
                    </a:moveTo>
                    <a:lnTo>
                      <a:pt x="49922" y="0"/>
                    </a:lnTo>
                    <a:lnTo>
                      <a:pt x="70077" y="0"/>
                    </a:lnTo>
                    <a:lnTo>
                      <a:pt x="73888" y="0"/>
                    </a:lnTo>
                    <a:lnTo>
                      <a:pt x="120000" y="120000"/>
                    </a:lnTo>
                    <a:lnTo>
                      <a:pt x="96034" y="120000"/>
                    </a:lnTo>
                    <a:lnTo>
                      <a:pt x="85580" y="92795"/>
                    </a:lnTo>
                    <a:lnTo>
                      <a:pt x="34419" y="92795"/>
                    </a:lnTo>
                    <a:lnTo>
                      <a:pt x="23965" y="120000"/>
                    </a:lnTo>
                    <a:lnTo>
                      <a:pt x="0" y="120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89" name="Google Shape;189;p16"/>
            <p:cNvGrpSpPr/>
            <p:nvPr/>
          </p:nvGrpSpPr>
          <p:grpSpPr>
            <a:xfrm>
              <a:off x="7109110" y="1875857"/>
              <a:ext cx="720080" cy="720080"/>
              <a:chOff x="7109110" y="1875857"/>
              <a:chExt cx="720080" cy="720080"/>
            </a:xfrm>
          </p:grpSpPr>
          <p:sp>
            <p:nvSpPr>
              <p:cNvPr id="190" name="Google Shape;190;p16"/>
              <p:cNvSpPr/>
              <p:nvPr/>
            </p:nvSpPr>
            <p:spPr>
              <a:xfrm>
                <a:off x="7109110" y="1875857"/>
                <a:ext cx="720080" cy="72008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16"/>
              <p:cNvSpPr/>
              <p:nvPr/>
            </p:nvSpPr>
            <p:spPr>
              <a:xfrm>
                <a:off x="7267746" y="1994945"/>
                <a:ext cx="402809" cy="481904"/>
              </a:xfrm>
              <a:custGeom>
                <a:rect b="b" l="l" r="r" t="t"/>
                <a:pathLst>
                  <a:path extrusionOk="0" h="120000" w="120000">
                    <a:moveTo>
                      <a:pt x="28661" y="67237"/>
                    </a:moveTo>
                    <a:lnTo>
                      <a:pt x="28661" y="100267"/>
                    </a:lnTo>
                    <a:lnTo>
                      <a:pt x="72830" y="100267"/>
                    </a:lnTo>
                    <a:cubicBezTo>
                      <a:pt x="84165" y="98410"/>
                      <a:pt x="90466" y="94246"/>
                      <a:pt x="90206" y="84276"/>
                    </a:cubicBezTo>
                    <a:cubicBezTo>
                      <a:pt x="89422" y="76084"/>
                      <a:pt x="88639" y="70186"/>
                      <a:pt x="70998" y="67892"/>
                    </a:cubicBezTo>
                    <a:lnTo>
                      <a:pt x="28661" y="67237"/>
                    </a:lnTo>
                    <a:close/>
                    <a:moveTo>
                      <a:pt x="28661" y="19397"/>
                    </a:moveTo>
                    <a:lnTo>
                      <a:pt x="28661" y="47840"/>
                    </a:lnTo>
                    <a:lnTo>
                      <a:pt x="70998" y="47840"/>
                    </a:lnTo>
                    <a:lnTo>
                      <a:pt x="70998" y="47577"/>
                    </a:lnTo>
                    <a:cubicBezTo>
                      <a:pt x="78054" y="44409"/>
                      <a:pt x="84718" y="42880"/>
                      <a:pt x="85110" y="33487"/>
                    </a:cubicBezTo>
                    <a:cubicBezTo>
                      <a:pt x="85110" y="27916"/>
                      <a:pt x="82758" y="21691"/>
                      <a:pt x="71390" y="20380"/>
                    </a:cubicBezTo>
                    <a:cubicBezTo>
                      <a:pt x="60414" y="19342"/>
                      <a:pt x="45191" y="19408"/>
                      <a:pt x="28661" y="19397"/>
                    </a:cubicBezTo>
                    <a:close/>
                    <a:moveTo>
                      <a:pt x="0" y="0"/>
                    </a:moveTo>
                    <a:lnTo>
                      <a:pt x="21041" y="0"/>
                    </a:lnTo>
                    <a:lnTo>
                      <a:pt x="28661" y="0"/>
                    </a:lnTo>
                    <a:lnTo>
                      <a:pt x="73742" y="0"/>
                    </a:lnTo>
                    <a:lnTo>
                      <a:pt x="73742" y="238"/>
                    </a:lnTo>
                    <a:cubicBezTo>
                      <a:pt x="104502" y="1207"/>
                      <a:pt x="111911" y="20468"/>
                      <a:pt x="112551" y="24640"/>
                    </a:cubicBezTo>
                    <a:cubicBezTo>
                      <a:pt x="113466" y="45938"/>
                      <a:pt x="102228" y="51509"/>
                      <a:pt x="92167" y="56096"/>
                    </a:cubicBezTo>
                    <a:cubicBezTo>
                      <a:pt x="109284" y="59591"/>
                      <a:pt x="119738" y="70951"/>
                      <a:pt x="120000" y="87225"/>
                    </a:cubicBezTo>
                    <a:cubicBezTo>
                      <a:pt x="118562" y="110162"/>
                      <a:pt x="97916" y="120320"/>
                      <a:pt x="71390" y="119992"/>
                    </a:cubicBezTo>
                    <a:cubicBezTo>
                      <a:pt x="71397" y="119883"/>
                      <a:pt x="71403" y="119773"/>
                      <a:pt x="71410" y="119664"/>
                    </a:cubicBezTo>
                    <a:lnTo>
                      <a:pt x="28661" y="119664"/>
                    </a:lnTo>
                    <a:lnTo>
                      <a:pt x="21041" y="119664"/>
                    </a:lnTo>
                    <a:lnTo>
                      <a:pt x="0" y="119664"/>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2" name="Google Shape;192;p16"/>
            <p:cNvGrpSpPr/>
            <p:nvPr/>
          </p:nvGrpSpPr>
          <p:grpSpPr>
            <a:xfrm>
              <a:off x="6690882" y="1037184"/>
              <a:ext cx="720080" cy="720080"/>
              <a:chOff x="6690882" y="1037184"/>
              <a:chExt cx="720080" cy="720080"/>
            </a:xfrm>
          </p:grpSpPr>
          <p:sp>
            <p:nvSpPr>
              <p:cNvPr id="193" name="Google Shape;193;p16"/>
              <p:cNvSpPr/>
              <p:nvPr/>
            </p:nvSpPr>
            <p:spPr>
              <a:xfrm>
                <a:off x="6690882" y="1037184"/>
                <a:ext cx="720080" cy="720080"/>
              </a:xfrm>
              <a:prstGeom prst="rect">
                <a:avLst/>
              </a:pr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6"/>
              <p:cNvSpPr/>
              <p:nvPr/>
            </p:nvSpPr>
            <p:spPr>
              <a:xfrm>
                <a:off x="6842201" y="1156272"/>
                <a:ext cx="417443" cy="481904"/>
              </a:xfrm>
              <a:prstGeom prst="blockArc">
                <a:avLst>
                  <a:gd fmla="val 1756726" name="adj1"/>
                  <a:gd fmla="val 19889488" name="adj2"/>
                  <a:gd fmla="val 22774"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195" name="Google Shape;195;p16"/>
            <p:cNvSpPr/>
            <p:nvPr/>
          </p:nvSpPr>
          <p:spPr>
            <a:xfrm rot="5400000">
              <a:off x="6852922" y="1652530"/>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Arial"/>
                  <a:ea typeface="Arial"/>
                  <a:cs typeface="Arial"/>
                  <a:sym typeface="Arial"/>
                </a:rPr>
                <a:t>D</a:t>
              </a:r>
              <a:endParaRPr sz="1800">
                <a:solidFill>
                  <a:schemeClr val="lt1"/>
                </a:solidFill>
                <a:latin typeface="Arial"/>
                <a:ea typeface="Arial"/>
                <a:cs typeface="Arial"/>
                <a:sym typeface="Arial"/>
              </a:endParaRPr>
            </a:p>
          </p:txBody>
        </p:sp>
        <p:sp>
          <p:nvSpPr>
            <p:cNvPr id="196" name="Google Shape;196;p16"/>
            <p:cNvSpPr/>
            <p:nvPr/>
          </p:nvSpPr>
          <p:spPr>
            <a:xfrm rot="-5400000">
              <a:off x="6852922" y="2167123"/>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Arial"/>
                  <a:ea typeface="Arial"/>
                  <a:cs typeface="Arial"/>
                  <a:sym typeface="Arial"/>
                </a:rPr>
                <a:t>D</a:t>
              </a:r>
              <a:endParaRPr sz="1800">
                <a:solidFill>
                  <a:schemeClr val="lt1"/>
                </a:solidFill>
                <a:latin typeface="Arial"/>
                <a:ea typeface="Arial"/>
                <a:cs typeface="Arial"/>
                <a:sym typeface="Arial"/>
              </a:endParaRPr>
            </a:p>
          </p:txBody>
        </p:sp>
      </p:grpSp>
      <p:sp>
        <p:nvSpPr>
          <p:cNvPr id="197" name="Google Shape;197;p16"/>
          <p:cNvSpPr txBox="1"/>
          <p:nvPr>
            <p:ph type="title"/>
          </p:nvPr>
        </p:nvSpPr>
        <p:spPr>
          <a:xfrm>
            <a:off x="386976" y="3730050"/>
            <a:ext cx="8355300" cy="542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Arial"/>
              <a:buNone/>
              <a:defRPr b="1" sz="3600">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8" name="Shape 198"/>
        <p:cNvGrpSpPr/>
        <p:nvPr/>
      </p:nvGrpSpPr>
      <p:grpSpPr>
        <a:xfrm>
          <a:off x="0" y="0"/>
          <a:ext cx="0" cy="0"/>
          <a:chOff x="0" y="0"/>
          <a:chExt cx="0" cy="0"/>
        </a:xfrm>
      </p:grpSpPr>
      <p:sp>
        <p:nvSpPr>
          <p:cNvPr id="199" name="Google Shape;199;p17"/>
          <p:cNvSpPr/>
          <p:nvPr/>
        </p:nvSpPr>
        <p:spPr>
          <a:xfrm>
            <a:off x="354008" y="1131589"/>
            <a:ext cx="2849840" cy="3649171"/>
          </a:xfrm>
          <a:prstGeom prst="roundRect">
            <a:avLst>
              <a:gd fmla="val 3968" name="adj"/>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7"/>
          <p:cNvSpPr txBox="1"/>
          <p:nvPr/>
        </p:nvSpPr>
        <p:spPr>
          <a:xfrm>
            <a:off x="755576" y="1427128"/>
            <a:ext cx="2232248" cy="448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You can Resize without losing quality</a:t>
            </a:r>
            <a:endParaRPr b="1" sz="1200">
              <a:solidFill>
                <a:schemeClr val="lt1"/>
              </a:solidFill>
              <a:latin typeface="Arial"/>
              <a:ea typeface="Arial"/>
              <a:cs typeface="Arial"/>
              <a:sym typeface="Arial"/>
            </a:endParaRPr>
          </a:p>
        </p:txBody>
      </p:sp>
      <p:sp>
        <p:nvSpPr>
          <p:cNvPr id="201" name="Google Shape;201;p17"/>
          <p:cNvSpPr txBox="1"/>
          <p:nvPr/>
        </p:nvSpPr>
        <p:spPr>
          <a:xfrm>
            <a:off x="755576" y="1939375"/>
            <a:ext cx="2232248" cy="448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 sz="1200">
                <a:solidFill>
                  <a:schemeClr val="lt1"/>
                </a:solidFill>
                <a:latin typeface="Arial"/>
                <a:ea typeface="Arial"/>
                <a:cs typeface="Arial"/>
                <a:sym typeface="Arial"/>
              </a:rPr>
              <a:t>Line Color</a:t>
            </a:r>
            <a:endParaRPr b="1" sz="1200">
              <a:solidFill>
                <a:schemeClr val="lt1"/>
              </a:solidFill>
              <a:latin typeface="Arial"/>
              <a:ea typeface="Arial"/>
              <a:cs typeface="Arial"/>
              <a:sym typeface="Arial"/>
            </a:endParaRPr>
          </a:p>
        </p:txBody>
      </p:sp>
      <p:sp>
        <p:nvSpPr>
          <p:cNvPr id="202" name="Google Shape;202;p17"/>
          <p:cNvSpPr/>
          <p:nvPr/>
        </p:nvSpPr>
        <p:spPr>
          <a:xfrm>
            <a:off x="531932" y="1347500"/>
            <a:ext cx="108520" cy="324047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17"/>
          <p:cNvSpPr/>
          <p:nvPr/>
        </p:nvSpPr>
        <p:spPr>
          <a:xfrm rot="5400000">
            <a:off x="2592642" y="1238201"/>
            <a:ext cx="502331"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204" name="Google Shape;204;p17"/>
          <p:cNvGrpSpPr/>
          <p:nvPr/>
        </p:nvGrpSpPr>
        <p:grpSpPr>
          <a:xfrm>
            <a:off x="755725" y="3062543"/>
            <a:ext cx="1872059" cy="1576233"/>
            <a:chOff x="102157" y="1419622"/>
            <a:chExt cx="1872059" cy="1576233"/>
          </a:xfrm>
        </p:grpSpPr>
        <p:sp>
          <p:nvSpPr>
            <p:cNvPr id="205" name="Google Shape;205;p17"/>
            <p:cNvSpPr txBox="1"/>
            <p:nvPr/>
          </p:nvSpPr>
          <p:spPr>
            <a:xfrm>
              <a:off x="127596" y="2749634"/>
              <a:ext cx="1846620"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chemeClr val="lt1"/>
                  </a:solidFill>
                  <a:latin typeface="Arial"/>
                  <a:ea typeface="Arial"/>
                  <a:cs typeface="Arial"/>
                  <a:sym typeface="Arial"/>
                </a:rPr>
                <a:t>www.googleslidesppt.com</a:t>
              </a:r>
              <a:endParaRPr sz="1000">
                <a:solidFill>
                  <a:schemeClr val="lt1"/>
                </a:solidFill>
                <a:latin typeface="Arial"/>
                <a:ea typeface="Arial"/>
                <a:cs typeface="Arial"/>
                <a:sym typeface="Arial"/>
              </a:endParaRPr>
            </a:p>
          </p:txBody>
        </p:sp>
        <p:sp>
          <p:nvSpPr>
            <p:cNvPr id="206" name="Google Shape;206;p17"/>
            <p:cNvSpPr txBox="1"/>
            <p:nvPr/>
          </p:nvSpPr>
          <p:spPr>
            <a:xfrm>
              <a:off x="102157" y="1419622"/>
              <a:ext cx="1827644"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chemeClr val="lt1"/>
                  </a:solidFill>
                  <a:latin typeface="Arial"/>
                  <a:ea typeface="Arial"/>
                  <a:cs typeface="Arial"/>
                  <a:sym typeface="Arial"/>
                </a:rPr>
                <a:t>Google</a:t>
              </a:r>
              <a:endParaRPr/>
            </a:p>
            <a:p>
              <a:pPr indent="0" lvl="0" marL="0" marR="0" rtl="0" algn="l">
                <a:spcBef>
                  <a:spcPts val="0"/>
                </a:spcBef>
                <a:spcAft>
                  <a:spcPts val="0"/>
                </a:spcAft>
                <a:buNone/>
              </a:pPr>
              <a:r>
                <a:rPr b="1" lang="en" sz="2800">
                  <a:solidFill>
                    <a:schemeClr val="lt1"/>
                  </a:solidFill>
                  <a:latin typeface="Arial"/>
                  <a:ea typeface="Arial"/>
                  <a:cs typeface="Arial"/>
                  <a:sym typeface="Arial"/>
                </a:rPr>
                <a:t>Slides</a:t>
              </a:r>
              <a:endParaRPr/>
            </a:p>
            <a:p>
              <a:pPr indent="0" lvl="0" marL="0" marR="0" rtl="0" algn="l">
                <a:spcBef>
                  <a:spcPts val="0"/>
                </a:spcBef>
                <a:spcAft>
                  <a:spcPts val="0"/>
                </a:spcAft>
                <a:buNone/>
              </a:pPr>
              <a:r>
                <a:rPr b="1" lang="en" sz="2800">
                  <a:solidFill>
                    <a:schemeClr val="lt1"/>
                  </a:solidFill>
                  <a:latin typeface="Arial"/>
                  <a:ea typeface="Arial"/>
                  <a:cs typeface="Arial"/>
                  <a:sym typeface="Arial"/>
                </a:rPr>
                <a:t>PPT</a:t>
              </a:r>
              <a:endParaRPr b="1" sz="2800">
                <a:solidFill>
                  <a:schemeClr val="lt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9FEDF0"/>
        </a:solidFill>
      </p:bgPr>
    </p:bg>
    <p:spTree>
      <p:nvGrpSpPr>
        <p:cNvPr id="207" name="Shape 207"/>
        <p:cNvGrpSpPr/>
        <p:nvPr/>
      </p:nvGrpSpPr>
      <p:grpSpPr>
        <a:xfrm>
          <a:off x="0" y="0"/>
          <a:ext cx="0" cy="0"/>
          <a:chOff x="0" y="0"/>
          <a:chExt cx="0" cy="0"/>
        </a:xfrm>
      </p:grpSpPr>
      <p:pic>
        <p:nvPicPr>
          <p:cNvPr descr="D:\KBM-정애\014-Fullppt\PNG이미지\abc-item01.png" id="208" name="Google Shape;208;p18"/>
          <p:cNvPicPr preferRelativeResize="0"/>
          <p:nvPr/>
        </p:nvPicPr>
        <p:blipFill rotWithShape="1">
          <a:blip r:embed="rId2">
            <a:alphaModFix/>
          </a:blip>
          <a:srcRect b="0" l="0" r="0" t="0"/>
          <a:stretch/>
        </p:blipFill>
        <p:spPr>
          <a:xfrm>
            <a:off x="8153350" y="4077664"/>
            <a:ext cx="903947" cy="948460"/>
          </a:xfrm>
          <a:prstGeom prst="rect">
            <a:avLst/>
          </a:prstGeom>
          <a:noFill/>
          <a:ln>
            <a:noFill/>
          </a:ln>
        </p:spPr>
      </p:pic>
      <p:sp>
        <p:nvSpPr>
          <p:cNvPr id="209" name="Google Shape;209;p18"/>
          <p:cNvSpPr txBox="1"/>
          <p:nvPr>
            <p:ph type="title"/>
          </p:nvPr>
        </p:nvSpPr>
        <p:spPr>
          <a:xfrm>
            <a:off x="0" y="25735"/>
            <a:ext cx="9144000" cy="77653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sz="3600">
                <a:solidFill>
                  <a:srgbClr val="3F3F3F"/>
                </a:solidFill>
                <a:latin typeface="Arial"/>
                <a:ea typeface="Arial"/>
                <a:cs typeface="Arial"/>
                <a:sym typeface="Arial"/>
              </a:defRPr>
            </a:lvl1pPr>
            <a:lvl2pPr indent="0" lvl="1">
              <a:spcBef>
                <a:spcPts val="0"/>
              </a:spcBef>
              <a:spcAft>
                <a:spcPts val="0"/>
              </a:spcAft>
              <a:buSzPts val="1400"/>
              <a:buNone/>
              <a:defRPr b="1" sz="1800"/>
            </a:lvl2pPr>
            <a:lvl3pPr indent="0" lvl="2">
              <a:spcBef>
                <a:spcPts val="0"/>
              </a:spcBef>
              <a:spcAft>
                <a:spcPts val="0"/>
              </a:spcAft>
              <a:buSzPts val="1400"/>
              <a:buNone/>
              <a:defRPr b="1" sz="1800"/>
            </a:lvl3pPr>
            <a:lvl4pPr indent="0" lvl="3">
              <a:spcBef>
                <a:spcPts val="0"/>
              </a:spcBef>
              <a:spcAft>
                <a:spcPts val="0"/>
              </a:spcAft>
              <a:buSzPts val="1400"/>
              <a:buNone/>
              <a:defRPr b="1" sz="1800"/>
            </a:lvl4pPr>
            <a:lvl5pPr indent="0" lvl="4">
              <a:spcBef>
                <a:spcPts val="0"/>
              </a:spcBef>
              <a:spcAft>
                <a:spcPts val="0"/>
              </a:spcAft>
              <a:buSzPts val="1400"/>
              <a:buNone/>
              <a:defRPr b="1" sz="1800"/>
            </a:lvl5pPr>
            <a:lvl6pPr indent="0" lvl="5">
              <a:spcBef>
                <a:spcPts val="0"/>
              </a:spcBef>
              <a:spcAft>
                <a:spcPts val="0"/>
              </a:spcAft>
              <a:buSzPts val="1400"/>
              <a:buNone/>
              <a:defRPr b="1" sz="1800"/>
            </a:lvl6pPr>
            <a:lvl7pPr indent="0" lvl="6">
              <a:spcBef>
                <a:spcPts val="0"/>
              </a:spcBef>
              <a:spcAft>
                <a:spcPts val="0"/>
              </a:spcAft>
              <a:buSzPts val="1400"/>
              <a:buNone/>
              <a:defRPr b="1" sz="1800"/>
            </a:lvl7pPr>
            <a:lvl8pPr indent="0" lvl="7">
              <a:spcBef>
                <a:spcPts val="0"/>
              </a:spcBef>
              <a:spcAft>
                <a:spcPts val="0"/>
              </a:spcAft>
              <a:buSzPts val="1400"/>
              <a:buNone/>
              <a:defRPr b="1" sz="1800"/>
            </a:lvl8pPr>
            <a:lvl9pPr indent="0" lvl="8">
              <a:spcBef>
                <a:spcPts val="0"/>
              </a:spcBef>
              <a:spcAft>
                <a:spcPts val="0"/>
              </a:spcAft>
              <a:buSzPts val="1400"/>
              <a:buNone/>
              <a:defRPr b="1"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Picture with Caption">
  <p:cSld name="6_Picture with Caption">
    <p:spTree>
      <p:nvGrpSpPr>
        <p:cNvPr id="210" name="Shape 210"/>
        <p:cNvGrpSpPr/>
        <p:nvPr/>
      </p:nvGrpSpPr>
      <p:grpSpPr>
        <a:xfrm>
          <a:off x="0" y="0"/>
          <a:ext cx="0" cy="0"/>
          <a:chOff x="0" y="0"/>
          <a:chExt cx="0" cy="0"/>
        </a:xfrm>
      </p:grpSpPr>
      <p:sp>
        <p:nvSpPr>
          <p:cNvPr id="211" name="Google Shape;211;p19"/>
          <p:cNvSpPr/>
          <p:nvPr>
            <p:ph idx="2" type="pic"/>
          </p:nvPr>
        </p:nvSpPr>
        <p:spPr>
          <a:xfrm>
            <a:off x="720000" y="540000"/>
            <a:ext cx="2484000" cy="40680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212" name="Google Shape;212;p19"/>
          <p:cNvSpPr/>
          <p:nvPr>
            <p:ph idx="3" type="pic"/>
          </p:nvPr>
        </p:nvSpPr>
        <p:spPr>
          <a:xfrm>
            <a:off x="5926807" y="540000"/>
            <a:ext cx="2484704" cy="40680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213" name="Google Shape;213;p19"/>
          <p:cNvSpPr/>
          <p:nvPr/>
        </p:nvSpPr>
        <p:spPr>
          <a:xfrm>
            <a:off x="3323403" y="540000"/>
            <a:ext cx="2484000" cy="406800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1" name="Shape 51"/>
        <p:cNvGrpSpPr/>
        <p:nvPr/>
      </p:nvGrpSpPr>
      <p:grpSpPr>
        <a:xfrm>
          <a:off x="0" y="0"/>
          <a:ext cx="0" cy="0"/>
          <a:chOff x="0" y="0"/>
          <a:chExt cx="0" cy="0"/>
        </a:xfrm>
      </p:grpSpPr>
      <p:sp>
        <p:nvSpPr>
          <p:cNvPr id="52" name="Google Shape;52;p3"/>
          <p:cNvSpPr/>
          <p:nvPr/>
        </p:nvSpPr>
        <p:spPr>
          <a:xfrm>
            <a:off x="1547664" y="0"/>
            <a:ext cx="7596336" cy="514350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D:\KBM-정애\014-Fullppt\PNG이미지\abc-item01.png" id="53" name="Google Shape;53;p3"/>
          <p:cNvPicPr preferRelativeResize="0"/>
          <p:nvPr/>
        </p:nvPicPr>
        <p:blipFill rotWithShape="1">
          <a:blip r:embed="rId2">
            <a:alphaModFix/>
          </a:blip>
          <a:srcRect b="0" l="0" r="0" t="0"/>
          <a:stretch/>
        </p:blipFill>
        <p:spPr>
          <a:xfrm>
            <a:off x="114819" y="3587177"/>
            <a:ext cx="1296144" cy="1359970"/>
          </a:xfrm>
          <a:prstGeom prst="rect">
            <a:avLst/>
          </a:prstGeom>
          <a:noFill/>
          <a:ln>
            <a:noFill/>
          </a:ln>
        </p:spPr>
      </p:pic>
      <p:sp>
        <p:nvSpPr>
          <p:cNvPr id="54" name="Google Shape;54;p3"/>
          <p:cNvSpPr txBox="1"/>
          <p:nvPr>
            <p:ph type="title"/>
          </p:nvPr>
        </p:nvSpPr>
        <p:spPr>
          <a:xfrm>
            <a:off x="2128350" y="178125"/>
            <a:ext cx="7015800" cy="776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3F3F3F"/>
              </a:buClr>
              <a:buSzPts val="1400"/>
              <a:buFont typeface="Arial"/>
              <a:buNone/>
              <a:defRPr b="1" i="0" sz="3600" u="none" cap="none" strike="noStrike">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55" name="Shape 55"/>
        <p:cNvGrpSpPr/>
        <p:nvPr/>
      </p:nvGrpSpPr>
      <p:grpSpPr>
        <a:xfrm>
          <a:off x="0" y="0"/>
          <a:ext cx="0" cy="0"/>
          <a:chOff x="0" y="0"/>
          <a:chExt cx="0" cy="0"/>
        </a:xfrm>
      </p:grpSpPr>
      <p:sp>
        <p:nvSpPr>
          <p:cNvPr id="56" name="Google Shape;56;p4"/>
          <p:cNvSpPr/>
          <p:nvPr/>
        </p:nvSpPr>
        <p:spPr>
          <a:xfrm>
            <a:off x="1" y="889772"/>
            <a:ext cx="9144000" cy="3363957"/>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7" name="Google Shape;57;p4"/>
          <p:cNvGrpSpPr/>
          <p:nvPr/>
        </p:nvGrpSpPr>
        <p:grpSpPr>
          <a:xfrm>
            <a:off x="1410728" y="1571507"/>
            <a:ext cx="1895276" cy="2008355"/>
            <a:chOff x="5304922" y="1037184"/>
            <a:chExt cx="3492000" cy="3700344"/>
          </a:xfrm>
        </p:grpSpPr>
        <p:grpSp>
          <p:nvGrpSpPr>
            <p:cNvPr id="58" name="Google Shape;58;p4"/>
            <p:cNvGrpSpPr/>
            <p:nvPr/>
          </p:nvGrpSpPr>
          <p:grpSpPr>
            <a:xfrm>
              <a:off x="5304922" y="3743716"/>
              <a:ext cx="3492000" cy="437610"/>
              <a:chOff x="1709238" y="4209096"/>
              <a:chExt cx="3492000" cy="437610"/>
            </a:xfrm>
          </p:grpSpPr>
          <p:sp>
            <p:nvSpPr>
              <p:cNvPr id="59" name="Google Shape;59;p4"/>
              <p:cNvSpPr/>
              <p:nvPr/>
            </p:nvSpPr>
            <p:spPr>
              <a:xfrm>
                <a:off x="1709238" y="4214706"/>
                <a:ext cx="3492000" cy="43200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0" name="Google Shape;60;p4"/>
              <p:cNvGrpSpPr/>
              <p:nvPr/>
            </p:nvGrpSpPr>
            <p:grpSpPr>
              <a:xfrm>
                <a:off x="2078720" y="4209096"/>
                <a:ext cx="469833" cy="432000"/>
                <a:chOff x="2078720" y="4209096"/>
                <a:chExt cx="469833" cy="432000"/>
              </a:xfrm>
            </p:grpSpPr>
            <p:sp>
              <p:nvSpPr>
                <p:cNvPr id="61" name="Google Shape;61;p4"/>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4"/>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4"/>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4"/>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5" name="Google Shape;65;p4"/>
              <p:cNvGrpSpPr/>
              <p:nvPr/>
            </p:nvGrpSpPr>
            <p:grpSpPr>
              <a:xfrm>
                <a:off x="4098293" y="4384000"/>
                <a:ext cx="900965" cy="82800"/>
                <a:chOff x="4098293" y="4384000"/>
                <a:chExt cx="900965" cy="82800"/>
              </a:xfrm>
            </p:grpSpPr>
            <p:sp>
              <p:nvSpPr>
                <p:cNvPr id="66" name="Google Shape;66;p4"/>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4"/>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4"/>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4"/>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 name="Google Shape;70;p4"/>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 name="Google Shape;71;p4"/>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72" name="Google Shape;72;p4"/>
            <p:cNvGrpSpPr/>
            <p:nvPr/>
          </p:nvGrpSpPr>
          <p:grpSpPr>
            <a:xfrm flipH="1">
              <a:off x="5304922" y="4299918"/>
              <a:ext cx="3492000" cy="437610"/>
              <a:chOff x="1709238" y="4209096"/>
              <a:chExt cx="3492000" cy="437610"/>
            </a:xfrm>
          </p:grpSpPr>
          <p:sp>
            <p:nvSpPr>
              <p:cNvPr id="73" name="Google Shape;73;p4"/>
              <p:cNvSpPr/>
              <p:nvPr/>
            </p:nvSpPr>
            <p:spPr>
              <a:xfrm>
                <a:off x="1709238" y="4214706"/>
                <a:ext cx="3492000" cy="43200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4" name="Google Shape;74;p4"/>
              <p:cNvGrpSpPr/>
              <p:nvPr/>
            </p:nvGrpSpPr>
            <p:grpSpPr>
              <a:xfrm>
                <a:off x="2078720" y="4209096"/>
                <a:ext cx="469833" cy="432000"/>
                <a:chOff x="2078720" y="4209096"/>
                <a:chExt cx="469833" cy="432000"/>
              </a:xfrm>
            </p:grpSpPr>
            <p:sp>
              <p:nvSpPr>
                <p:cNvPr id="75" name="Google Shape;75;p4"/>
                <p:cNvSpPr/>
                <p:nvPr/>
              </p:nvSpPr>
              <p:spPr>
                <a:xfrm>
                  <a:off x="2078720"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4"/>
                <p:cNvSpPr/>
                <p:nvPr/>
              </p:nvSpPr>
              <p:spPr>
                <a:xfrm>
                  <a:off x="2217331"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4"/>
                <p:cNvSpPr/>
                <p:nvPr/>
              </p:nvSpPr>
              <p:spPr>
                <a:xfrm>
                  <a:off x="2355942"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4"/>
                <p:cNvSpPr/>
                <p:nvPr/>
              </p:nvSpPr>
              <p:spPr>
                <a:xfrm>
                  <a:off x="2494553" y="4209096"/>
                  <a:ext cx="54000" cy="432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9" name="Google Shape;79;p4"/>
              <p:cNvGrpSpPr/>
              <p:nvPr/>
            </p:nvGrpSpPr>
            <p:grpSpPr>
              <a:xfrm>
                <a:off x="4098293" y="4384000"/>
                <a:ext cx="900965" cy="82800"/>
                <a:chOff x="4098293" y="4384000"/>
                <a:chExt cx="900965" cy="82800"/>
              </a:xfrm>
            </p:grpSpPr>
            <p:sp>
              <p:nvSpPr>
                <p:cNvPr id="80" name="Google Shape;80;p4"/>
                <p:cNvSpPr/>
                <p:nvPr/>
              </p:nvSpPr>
              <p:spPr>
                <a:xfrm>
                  <a:off x="4098293"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4"/>
                <p:cNvSpPr/>
                <p:nvPr/>
              </p:nvSpPr>
              <p:spPr>
                <a:xfrm>
                  <a:off x="4260486"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 name="Google Shape;82;p4"/>
                <p:cNvSpPr/>
                <p:nvPr/>
              </p:nvSpPr>
              <p:spPr>
                <a:xfrm>
                  <a:off x="4422679"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 name="Google Shape;83;p4"/>
                <p:cNvSpPr/>
                <p:nvPr/>
              </p:nvSpPr>
              <p:spPr>
                <a:xfrm>
                  <a:off x="4584872"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 name="Google Shape;84;p4"/>
                <p:cNvSpPr/>
                <p:nvPr/>
              </p:nvSpPr>
              <p:spPr>
                <a:xfrm>
                  <a:off x="4747065"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4"/>
                <p:cNvSpPr/>
                <p:nvPr/>
              </p:nvSpPr>
              <p:spPr>
                <a:xfrm>
                  <a:off x="4909258" y="4384000"/>
                  <a:ext cx="90000" cy="82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86" name="Google Shape;86;p4"/>
            <p:cNvGrpSpPr/>
            <p:nvPr/>
          </p:nvGrpSpPr>
          <p:grpSpPr>
            <a:xfrm>
              <a:off x="6272654" y="1875857"/>
              <a:ext cx="720080" cy="720080"/>
              <a:chOff x="6272654" y="1875857"/>
              <a:chExt cx="720080" cy="720080"/>
            </a:xfrm>
          </p:grpSpPr>
          <p:sp>
            <p:nvSpPr>
              <p:cNvPr id="87" name="Google Shape;87;p4"/>
              <p:cNvSpPr/>
              <p:nvPr/>
            </p:nvSpPr>
            <p:spPr>
              <a:xfrm>
                <a:off x="6272654" y="1875857"/>
                <a:ext cx="720080" cy="720080"/>
              </a:xfrm>
              <a:prstGeom prst="rect">
                <a:avLst/>
              </a:prstGeom>
              <a:solidFill>
                <a:srgbClr val="FEB856"/>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4"/>
              <p:cNvSpPr/>
              <p:nvPr/>
            </p:nvSpPr>
            <p:spPr>
              <a:xfrm>
                <a:off x="6391715" y="1978487"/>
                <a:ext cx="481958" cy="481904"/>
              </a:xfrm>
              <a:custGeom>
                <a:rect b="b" l="l" r="r" t="t"/>
                <a:pathLst>
                  <a:path extrusionOk="0" h="120000" w="120000">
                    <a:moveTo>
                      <a:pt x="60000" y="26225"/>
                    </a:moveTo>
                    <a:lnTo>
                      <a:pt x="42123" y="72747"/>
                    </a:lnTo>
                    <a:lnTo>
                      <a:pt x="77876" y="72747"/>
                    </a:lnTo>
                    <a:close/>
                    <a:moveTo>
                      <a:pt x="46111" y="0"/>
                    </a:moveTo>
                    <a:lnTo>
                      <a:pt x="49922" y="0"/>
                    </a:lnTo>
                    <a:lnTo>
                      <a:pt x="70077" y="0"/>
                    </a:lnTo>
                    <a:lnTo>
                      <a:pt x="73888" y="0"/>
                    </a:lnTo>
                    <a:lnTo>
                      <a:pt x="120000" y="120000"/>
                    </a:lnTo>
                    <a:lnTo>
                      <a:pt x="96034" y="120000"/>
                    </a:lnTo>
                    <a:lnTo>
                      <a:pt x="85580" y="92795"/>
                    </a:lnTo>
                    <a:lnTo>
                      <a:pt x="34419" y="92795"/>
                    </a:lnTo>
                    <a:lnTo>
                      <a:pt x="23965" y="120000"/>
                    </a:lnTo>
                    <a:lnTo>
                      <a:pt x="0" y="12000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9" name="Google Shape;89;p4"/>
            <p:cNvGrpSpPr/>
            <p:nvPr/>
          </p:nvGrpSpPr>
          <p:grpSpPr>
            <a:xfrm>
              <a:off x="7109110" y="1875857"/>
              <a:ext cx="720080" cy="720080"/>
              <a:chOff x="7109110" y="1875857"/>
              <a:chExt cx="720080" cy="720080"/>
            </a:xfrm>
          </p:grpSpPr>
          <p:sp>
            <p:nvSpPr>
              <p:cNvPr id="90" name="Google Shape;90;p4"/>
              <p:cNvSpPr/>
              <p:nvPr/>
            </p:nvSpPr>
            <p:spPr>
              <a:xfrm>
                <a:off x="7109110" y="1875857"/>
                <a:ext cx="720080" cy="720080"/>
              </a:xfrm>
              <a:prstGeom prst="rect">
                <a:avLst/>
              </a:prstGeom>
              <a:solidFill>
                <a:srgbClr val="1CBBB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4"/>
              <p:cNvSpPr/>
              <p:nvPr/>
            </p:nvSpPr>
            <p:spPr>
              <a:xfrm>
                <a:off x="7267746" y="1994945"/>
                <a:ext cx="402809" cy="481904"/>
              </a:xfrm>
              <a:custGeom>
                <a:rect b="b" l="l" r="r" t="t"/>
                <a:pathLst>
                  <a:path extrusionOk="0" h="120000" w="120000">
                    <a:moveTo>
                      <a:pt x="28661" y="67237"/>
                    </a:moveTo>
                    <a:lnTo>
                      <a:pt x="28661" y="100267"/>
                    </a:lnTo>
                    <a:lnTo>
                      <a:pt x="72830" y="100267"/>
                    </a:lnTo>
                    <a:cubicBezTo>
                      <a:pt x="84165" y="98410"/>
                      <a:pt x="90466" y="94246"/>
                      <a:pt x="90206" y="84276"/>
                    </a:cubicBezTo>
                    <a:cubicBezTo>
                      <a:pt x="89422" y="76084"/>
                      <a:pt x="88639" y="70186"/>
                      <a:pt x="70998" y="67892"/>
                    </a:cubicBezTo>
                    <a:lnTo>
                      <a:pt x="28661" y="67237"/>
                    </a:lnTo>
                    <a:close/>
                    <a:moveTo>
                      <a:pt x="28661" y="19397"/>
                    </a:moveTo>
                    <a:lnTo>
                      <a:pt x="28661" y="47840"/>
                    </a:lnTo>
                    <a:lnTo>
                      <a:pt x="70998" y="47840"/>
                    </a:lnTo>
                    <a:lnTo>
                      <a:pt x="70998" y="47577"/>
                    </a:lnTo>
                    <a:cubicBezTo>
                      <a:pt x="78054" y="44409"/>
                      <a:pt x="84718" y="42880"/>
                      <a:pt x="85110" y="33487"/>
                    </a:cubicBezTo>
                    <a:cubicBezTo>
                      <a:pt x="85110" y="27916"/>
                      <a:pt x="82758" y="21691"/>
                      <a:pt x="71390" y="20380"/>
                    </a:cubicBezTo>
                    <a:cubicBezTo>
                      <a:pt x="60414" y="19342"/>
                      <a:pt x="45191" y="19408"/>
                      <a:pt x="28661" y="19397"/>
                    </a:cubicBezTo>
                    <a:close/>
                    <a:moveTo>
                      <a:pt x="0" y="0"/>
                    </a:moveTo>
                    <a:lnTo>
                      <a:pt x="21041" y="0"/>
                    </a:lnTo>
                    <a:lnTo>
                      <a:pt x="28661" y="0"/>
                    </a:lnTo>
                    <a:lnTo>
                      <a:pt x="73742" y="0"/>
                    </a:lnTo>
                    <a:lnTo>
                      <a:pt x="73742" y="238"/>
                    </a:lnTo>
                    <a:cubicBezTo>
                      <a:pt x="104502" y="1207"/>
                      <a:pt x="111911" y="20468"/>
                      <a:pt x="112551" y="24640"/>
                    </a:cubicBezTo>
                    <a:cubicBezTo>
                      <a:pt x="113466" y="45938"/>
                      <a:pt x="102228" y="51509"/>
                      <a:pt x="92167" y="56096"/>
                    </a:cubicBezTo>
                    <a:cubicBezTo>
                      <a:pt x="109284" y="59591"/>
                      <a:pt x="119738" y="70951"/>
                      <a:pt x="120000" y="87225"/>
                    </a:cubicBezTo>
                    <a:cubicBezTo>
                      <a:pt x="118562" y="110162"/>
                      <a:pt x="97916" y="120320"/>
                      <a:pt x="71390" y="119992"/>
                    </a:cubicBezTo>
                    <a:cubicBezTo>
                      <a:pt x="71397" y="119883"/>
                      <a:pt x="71403" y="119773"/>
                      <a:pt x="71410" y="119664"/>
                    </a:cubicBezTo>
                    <a:lnTo>
                      <a:pt x="28661" y="119664"/>
                    </a:lnTo>
                    <a:lnTo>
                      <a:pt x="21041" y="119664"/>
                    </a:lnTo>
                    <a:lnTo>
                      <a:pt x="0" y="119664"/>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2" name="Google Shape;92;p4"/>
            <p:cNvGrpSpPr/>
            <p:nvPr/>
          </p:nvGrpSpPr>
          <p:grpSpPr>
            <a:xfrm>
              <a:off x="6690882" y="1037184"/>
              <a:ext cx="720080" cy="720080"/>
              <a:chOff x="6690882" y="1037184"/>
              <a:chExt cx="720080" cy="720080"/>
            </a:xfrm>
          </p:grpSpPr>
          <p:sp>
            <p:nvSpPr>
              <p:cNvPr id="93" name="Google Shape;93;p4"/>
              <p:cNvSpPr/>
              <p:nvPr/>
            </p:nvSpPr>
            <p:spPr>
              <a:xfrm>
                <a:off x="6690882" y="1037184"/>
                <a:ext cx="720080" cy="720080"/>
              </a:xfrm>
              <a:prstGeom prst="rect">
                <a:avLst/>
              </a:pr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4"/>
              <p:cNvSpPr/>
              <p:nvPr/>
            </p:nvSpPr>
            <p:spPr>
              <a:xfrm>
                <a:off x="6842201" y="1156272"/>
                <a:ext cx="417443" cy="481904"/>
              </a:xfrm>
              <a:prstGeom prst="blockArc">
                <a:avLst>
                  <a:gd fmla="val 1756726" name="adj1"/>
                  <a:gd fmla="val 19889488" name="adj2"/>
                  <a:gd fmla="val 22774"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95" name="Google Shape;95;p4"/>
            <p:cNvSpPr/>
            <p:nvPr/>
          </p:nvSpPr>
          <p:spPr>
            <a:xfrm rot="5400000">
              <a:off x="6852922" y="1652530"/>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4"/>
            <p:cNvSpPr/>
            <p:nvPr/>
          </p:nvSpPr>
          <p:spPr>
            <a:xfrm rot="-5400000">
              <a:off x="6852922" y="2167123"/>
              <a:ext cx="396000" cy="2520000"/>
            </a:xfrm>
            <a:custGeom>
              <a:rect b="b" l="l" r="r" t="t"/>
              <a:pathLst>
                <a:path extrusionOk="0" h="120000" w="120000">
                  <a:moveTo>
                    <a:pt x="0" y="120000"/>
                  </a:moveTo>
                  <a:lnTo>
                    <a:pt x="0" y="11230"/>
                  </a:lnTo>
                  <a:cubicBezTo>
                    <a:pt x="0" y="5028"/>
                    <a:pt x="26862" y="0"/>
                    <a:pt x="59999" y="0"/>
                  </a:cubicBezTo>
                  <a:cubicBezTo>
                    <a:pt x="93137" y="0"/>
                    <a:pt x="119999" y="5028"/>
                    <a:pt x="119999" y="11230"/>
                  </a:cubicBezTo>
                  <a:cubicBezTo>
                    <a:pt x="119999" y="47486"/>
                    <a:pt x="119999" y="83743"/>
                    <a:pt x="119999" y="120000"/>
                  </a:cubicBezTo>
                  <a:lnTo>
                    <a:pt x="119895" y="120000"/>
                  </a:lnTo>
                  <a:cubicBezTo>
                    <a:pt x="110015" y="115635"/>
                    <a:pt x="86917" y="112574"/>
                    <a:pt x="59999" y="112574"/>
                  </a:cubicBezTo>
                  <a:cubicBezTo>
                    <a:pt x="33081" y="112574"/>
                    <a:pt x="9984" y="115635"/>
                    <a:pt x="104" y="120000"/>
                  </a:cubicBezTo>
                  <a:close/>
                </a:path>
              </a:pathLst>
            </a:custGeom>
            <a:solidFill>
              <a:schemeClr val="lt1"/>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rgbClr val="9FEDF0"/>
        </a:solidFill>
      </p:bgPr>
    </p:bg>
    <p:spTree>
      <p:nvGrpSpPr>
        <p:cNvPr id="97" name="Shape 97"/>
        <p:cNvGrpSpPr/>
        <p:nvPr/>
      </p:nvGrpSpPr>
      <p:grpSpPr>
        <a:xfrm>
          <a:off x="0" y="0"/>
          <a:ext cx="0" cy="0"/>
          <a:chOff x="0" y="0"/>
          <a:chExt cx="0" cy="0"/>
        </a:xfrm>
      </p:grpSpPr>
      <p:sp>
        <p:nvSpPr>
          <p:cNvPr id="98" name="Google Shape;98;p5"/>
          <p:cNvSpPr/>
          <p:nvPr/>
        </p:nvSpPr>
        <p:spPr>
          <a:xfrm>
            <a:off x="899592" y="1303724"/>
            <a:ext cx="2520000" cy="2520000"/>
          </a:xfrm>
          <a:prstGeom prst="ellipse">
            <a:avLst/>
          </a:prstGeom>
          <a:solidFill>
            <a:srgbClr val="FEB8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5"/>
          <p:cNvSpPr/>
          <p:nvPr>
            <p:ph idx="2" type="pic"/>
          </p:nvPr>
        </p:nvSpPr>
        <p:spPr>
          <a:xfrm>
            <a:off x="1547944" y="1303724"/>
            <a:ext cx="2520000" cy="25200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0" name="Shape 100"/>
        <p:cNvGrpSpPr/>
        <p:nvPr/>
      </p:nvGrpSpPr>
      <p:grpSpPr>
        <a:xfrm>
          <a:off x="0" y="0"/>
          <a:ext cx="0" cy="0"/>
          <a:chOff x="0" y="0"/>
          <a:chExt cx="0" cy="0"/>
        </a:xfrm>
      </p:grpSpPr>
      <p:sp>
        <p:nvSpPr>
          <p:cNvPr id="101" name="Google Shape;101;p6"/>
          <p:cNvSpPr txBox="1"/>
          <p:nvPr>
            <p:ph type="title"/>
          </p:nvPr>
        </p:nvSpPr>
        <p:spPr>
          <a:xfrm>
            <a:off x="0" y="25735"/>
            <a:ext cx="9144000" cy="77653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3F3F3F"/>
              </a:buClr>
              <a:buSzPts val="1400"/>
              <a:buFont typeface="Arial"/>
              <a:buNone/>
              <a:defRPr b="1" i="0" sz="3600" u="none" cap="none" strike="noStrike">
                <a:solidFill>
                  <a:srgbClr val="3F3F3F"/>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2" name="Shape 102"/>
        <p:cNvGrpSpPr/>
        <p:nvPr/>
      </p:nvGrpSpPr>
      <p:grpSpPr>
        <a:xfrm>
          <a:off x="0" y="0"/>
          <a:ext cx="0" cy="0"/>
          <a:chOff x="0" y="0"/>
          <a:chExt cx="0" cy="0"/>
        </a:xfrm>
      </p:grpSpPr>
      <p:sp>
        <p:nvSpPr>
          <p:cNvPr id="103" name="Google Shape;103;p7"/>
          <p:cNvSpPr/>
          <p:nvPr/>
        </p:nvSpPr>
        <p:spPr>
          <a:xfrm>
            <a:off x="0" y="0"/>
            <a:ext cx="9144000" cy="257175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7"/>
          <p:cNvSpPr/>
          <p:nvPr>
            <p:ph idx="2" type="pic"/>
          </p:nvPr>
        </p:nvSpPr>
        <p:spPr>
          <a:xfrm>
            <a:off x="719064" y="1651418"/>
            <a:ext cx="2411840" cy="1793419"/>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05" name="Google Shape;105;p7"/>
          <p:cNvSpPr/>
          <p:nvPr>
            <p:ph idx="3" type="pic"/>
          </p:nvPr>
        </p:nvSpPr>
        <p:spPr>
          <a:xfrm>
            <a:off x="3365613" y="1651418"/>
            <a:ext cx="2411840" cy="1793419"/>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06" name="Google Shape;106;p7"/>
          <p:cNvSpPr/>
          <p:nvPr>
            <p:ph idx="4" type="pic"/>
          </p:nvPr>
        </p:nvSpPr>
        <p:spPr>
          <a:xfrm>
            <a:off x="6012161" y="1651418"/>
            <a:ext cx="2411840" cy="1793419"/>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7" name="Shape 107"/>
        <p:cNvGrpSpPr/>
        <p:nvPr/>
      </p:nvGrpSpPr>
      <p:grpSpPr>
        <a:xfrm>
          <a:off x="0" y="0"/>
          <a:ext cx="0" cy="0"/>
          <a:chOff x="0" y="0"/>
          <a:chExt cx="0" cy="0"/>
        </a:xfrm>
      </p:grpSpPr>
      <p:sp>
        <p:nvSpPr>
          <p:cNvPr id="108" name="Google Shape;108;p8"/>
          <p:cNvSpPr/>
          <p:nvPr/>
        </p:nvSpPr>
        <p:spPr>
          <a:xfrm>
            <a:off x="0" y="0"/>
            <a:ext cx="2555776" cy="514350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8"/>
          <p:cNvSpPr/>
          <p:nvPr>
            <p:ph idx="2" type="pic"/>
          </p:nvPr>
        </p:nvSpPr>
        <p:spPr>
          <a:xfrm>
            <a:off x="2555776" y="0"/>
            <a:ext cx="6588224" cy="257175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p:cSld name="2_Picture with Caption">
    <p:spTree>
      <p:nvGrpSpPr>
        <p:cNvPr id="110" name="Shape 110"/>
        <p:cNvGrpSpPr/>
        <p:nvPr/>
      </p:nvGrpSpPr>
      <p:grpSpPr>
        <a:xfrm>
          <a:off x="0" y="0"/>
          <a:ext cx="0" cy="0"/>
          <a:chOff x="0" y="0"/>
          <a:chExt cx="0" cy="0"/>
        </a:xfrm>
      </p:grpSpPr>
      <p:sp>
        <p:nvSpPr>
          <p:cNvPr id="111" name="Google Shape;111;p9"/>
          <p:cNvSpPr/>
          <p:nvPr/>
        </p:nvSpPr>
        <p:spPr>
          <a:xfrm>
            <a:off x="4564685" y="0"/>
            <a:ext cx="4579315" cy="5143500"/>
          </a:xfrm>
          <a:prstGeom prst="rect">
            <a:avLst/>
          </a:prstGeom>
          <a:solidFill>
            <a:srgbClr val="9FED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2" name="Google Shape;112;p9"/>
          <p:cNvGrpSpPr/>
          <p:nvPr/>
        </p:nvGrpSpPr>
        <p:grpSpPr>
          <a:xfrm>
            <a:off x="3556573" y="832001"/>
            <a:ext cx="2016224" cy="3482571"/>
            <a:chOff x="2627784" y="1825002"/>
            <a:chExt cx="1198166" cy="2069560"/>
          </a:xfrm>
        </p:grpSpPr>
        <p:sp>
          <p:nvSpPr>
            <p:cNvPr id="113" name="Google Shape;113;p9"/>
            <p:cNvSpPr/>
            <p:nvPr/>
          </p:nvSpPr>
          <p:spPr>
            <a:xfrm>
              <a:off x="2627784" y="1825002"/>
              <a:ext cx="1198166" cy="2069560"/>
            </a:xfrm>
            <a:prstGeom prst="roundRect">
              <a:avLst>
                <a:gd fmla="val 1358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9"/>
            <p:cNvSpPr/>
            <p:nvPr/>
          </p:nvSpPr>
          <p:spPr>
            <a:xfrm>
              <a:off x="3155241" y="1922844"/>
              <a:ext cx="143251" cy="27666"/>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5" name="Google Shape;115;p9"/>
            <p:cNvGrpSpPr/>
            <p:nvPr/>
          </p:nvGrpSpPr>
          <p:grpSpPr>
            <a:xfrm>
              <a:off x="3168829" y="3704452"/>
              <a:ext cx="116076" cy="127684"/>
              <a:chOff x="2453209" y="5151638"/>
              <a:chExt cx="191820" cy="211002"/>
            </a:xfrm>
          </p:grpSpPr>
          <p:sp>
            <p:nvSpPr>
              <p:cNvPr id="116" name="Google Shape;116;p9"/>
              <p:cNvSpPr/>
              <p:nvPr/>
            </p:nvSpPr>
            <p:spPr>
              <a:xfrm>
                <a:off x="2453209" y="5151638"/>
                <a:ext cx="191820" cy="211002"/>
              </a:xfrm>
              <a:prstGeom prst="ellipse">
                <a:avLst/>
              </a:prstGeom>
              <a:gradFill>
                <a:gsLst>
                  <a:gs pos="0">
                    <a:srgbClr val="0F0F0F"/>
                  </a:gs>
                  <a:gs pos="56000">
                    <a:srgbClr val="595959"/>
                  </a:gs>
                  <a:gs pos="91000">
                    <a:srgbClr val="7F7F7F"/>
                  </a:gs>
                  <a:gs pos="100000">
                    <a:srgbClr val="BFBFBF"/>
                  </a:gs>
                </a:gsLst>
                <a:lin ang="10800000" scaled="0"/>
              </a:gra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9"/>
              <p:cNvSpPr/>
              <p:nvPr/>
            </p:nvSpPr>
            <p:spPr>
              <a:xfrm>
                <a:off x="2505251" y="5208531"/>
                <a:ext cx="87734" cy="97215"/>
              </a:xfrm>
              <a:prstGeom prst="roundRect">
                <a:avLst>
                  <a:gd fmla="val 16667" name="adj"/>
                </a:avLst>
              </a:prstGeom>
              <a:solidFill>
                <a:srgbClr val="737373"/>
              </a:solidFill>
              <a:ln cap="flat" cmpd="sng" w="9525">
                <a:solidFill>
                  <a:srgbClr val="B0B0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18" name="Google Shape;118;p9"/>
          <p:cNvSpPr/>
          <p:nvPr>
            <p:ph idx="2" type="pic"/>
          </p:nvPr>
        </p:nvSpPr>
        <p:spPr>
          <a:xfrm>
            <a:off x="3677198" y="1115645"/>
            <a:ext cx="1774974" cy="2798765"/>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9" name="Shape 119"/>
        <p:cNvGrpSpPr/>
        <p:nvPr/>
      </p:nvGrpSpPr>
      <p:grpSpPr>
        <a:xfrm>
          <a:off x="0" y="0"/>
          <a:ext cx="0" cy="0"/>
          <a:chOff x="0" y="0"/>
          <a:chExt cx="0" cy="0"/>
        </a:xfrm>
      </p:grpSpPr>
      <p:sp>
        <p:nvSpPr>
          <p:cNvPr id="120" name="Google Shape;120;p10"/>
          <p:cNvSpPr/>
          <p:nvPr>
            <p:ph idx="2" type="pic"/>
          </p:nvPr>
        </p:nvSpPr>
        <p:spPr>
          <a:xfrm>
            <a:off x="0" y="0"/>
            <a:ext cx="4572000" cy="257175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121" name="Google Shape;121;p10"/>
          <p:cNvSpPr/>
          <p:nvPr>
            <p:ph idx="3" type="pic"/>
          </p:nvPr>
        </p:nvSpPr>
        <p:spPr>
          <a:xfrm>
            <a:off x="4572000" y="2571750"/>
            <a:ext cx="4572000" cy="257175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drive.google.com/file/d/1t0-XwpBalmHz6lsdYVsXXzzjSmBhT1ub/view?usp=sharing"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EDF0"/>
        </a:solidFill>
      </p:bgPr>
    </p:bg>
    <p:spTree>
      <p:nvGrpSpPr>
        <p:cNvPr id="217" name="Shape 217"/>
        <p:cNvGrpSpPr/>
        <p:nvPr/>
      </p:nvGrpSpPr>
      <p:grpSpPr>
        <a:xfrm>
          <a:off x="0" y="0"/>
          <a:ext cx="0" cy="0"/>
          <a:chOff x="0" y="0"/>
          <a:chExt cx="0" cy="0"/>
        </a:xfrm>
      </p:grpSpPr>
      <p:sp>
        <p:nvSpPr>
          <p:cNvPr id="218" name="Google Shape;218;p20"/>
          <p:cNvSpPr txBox="1"/>
          <p:nvPr>
            <p:ph type="title"/>
          </p:nvPr>
        </p:nvSpPr>
        <p:spPr>
          <a:xfrm>
            <a:off x="2077800" y="2832900"/>
            <a:ext cx="4988400" cy="943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lang="en" sz="4800">
                <a:latin typeface="Indie Flower"/>
                <a:ea typeface="Indie Flower"/>
                <a:cs typeface="Indie Flower"/>
                <a:sym typeface="Indie Flower"/>
              </a:rPr>
              <a:t>Getting Started</a:t>
            </a:r>
            <a:endParaRPr i="0" sz="4800" u="none" cap="none" strike="noStrike">
              <a:solidFill>
                <a:srgbClr val="3F3F3F"/>
              </a:solidFill>
              <a:latin typeface="Indie Flower"/>
              <a:ea typeface="Indie Flower"/>
              <a:cs typeface="Indie Flower"/>
              <a:sym typeface="Indie Flower"/>
            </a:endParaRPr>
          </a:p>
        </p:txBody>
      </p:sp>
      <p:pic>
        <p:nvPicPr>
          <p:cNvPr id="219" name="Google Shape;219;p20"/>
          <p:cNvPicPr preferRelativeResize="0"/>
          <p:nvPr/>
        </p:nvPicPr>
        <p:blipFill>
          <a:blip r:embed="rId3">
            <a:alphaModFix/>
          </a:blip>
          <a:stretch>
            <a:fillRect/>
          </a:stretch>
        </p:blipFill>
        <p:spPr>
          <a:xfrm>
            <a:off x="2868237" y="810485"/>
            <a:ext cx="3407515" cy="20224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Making Changes to Teachers Assigned to Classes</a:t>
            </a:r>
            <a:endParaRPr b="1" sz="2900">
              <a:solidFill>
                <a:srgbClr val="3F3F3F"/>
              </a:solidFill>
              <a:latin typeface="Arial"/>
              <a:ea typeface="Arial"/>
              <a:cs typeface="Arial"/>
              <a:sym typeface="Arial"/>
            </a:endParaRPr>
          </a:p>
        </p:txBody>
      </p:sp>
      <p:sp>
        <p:nvSpPr>
          <p:cNvPr id="285" name="Google Shape;285;p29"/>
          <p:cNvSpPr txBox="1"/>
          <p:nvPr/>
        </p:nvSpPr>
        <p:spPr>
          <a:xfrm>
            <a:off x="316875" y="802125"/>
            <a:ext cx="3542400" cy="3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We will again use the </a:t>
            </a:r>
            <a:r>
              <a:rPr b="1" lang="en" sz="1500">
                <a:latin typeface="Oxygen"/>
                <a:ea typeface="Oxygen"/>
                <a:cs typeface="Oxygen"/>
                <a:sym typeface="Oxygen"/>
              </a:rPr>
              <a:t>“edit”</a:t>
            </a:r>
            <a:r>
              <a:rPr lang="en" sz="1500">
                <a:latin typeface="Oxygen"/>
                <a:ea typeface="Oxygen"/>
                <a:cs typeface="Oxygen"/>
                <a:sym typeface="Oxygen"/>
              </a:rPr>
              <a:t> feature next to the class to view and make changes to a class’s teachers. With the </a:t>
            </a:r>
            <a:r>
              <a:rPr b="1" lang="en" sz="1500">
                <a:latin typeface="Oxygen"/>
                <a:ea typeface="Oxygen"/>
                <a:cs typeface="Oxygen"/>
                <a:sym typeface="Oxygen"/>
              </a:rPr>
              <a:t>“Edit Class” </a:t>
            </a:r>
            <a:r>
              <a:rPr lang="en" sz="1500">
                <a:latin typeface="Oxygen"/>
                <a:ea typeface="Oxygen"/>
                <a:cs typeface="Oxygen"/>
                <a:sym typeface="Oxygen"/>
              </a:rPr>
              <a:t>window open you will need to choose the tab that says </a:t>
            </a:r>
            <a:r>
              <a:rPr b="1" lang="en" sz="1500">
                <a:latin typeface="Oxygen"/>
                <a:ea typeface="Oxygen"/>
                <a:cs typeface="Oxygen"/>
                <a:sym typeface="Oxygen"/>
              </a:rPr>
              <a:t>Teacher Assignment</a:t>
            </a:r>
            <a:r>
              <a:rPr lang="en" sz="1500">
                <a:latin typeface="Oxygen"/>
                <a:ea typeface="Oxygen"/>
                <a:cs typeface="Oxygen"/>
                <a:sym typeface="Oxygen"/>
              </a:rPr>
              <a:t>. In the </a:t>
            </a:r>
            <a:r>
              <a:rPr b="1" lang="en" sz="1500">
                <a:latin typeface="Oxygen"/>
                <a:ea typeface="Oxygen"/>
                <a:cs typeface="Oxygen"/>
                <a:sym typeface="Oxygen"/>
              </a:rPr>
              <a:t>Teacher Assignment</a:t>
            </a:r>
            <a:r>
              <a:rPr lang="en" sz="1500">
                <a:latin typeface="Oxygen"/>
                <a:ea typeface="Oxygen"/>
                <a:cs typeface="Oxygen"/>
                <a:sym typeface="Oxygen"/>
              </a:rPr>
              <a:t> tab you are able to do the following:</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View all teachers associated with a class</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Add </a:t>
            </a:r>
            <a:r>
              <a:rPr lang="en" sz="1500">
                <a:latin typeface="Oxygen"/>
                <a:ea typeface="Oxygen"/>
                <a:cs typeface="Oxygen"/>
                <a:sym typeface="Oxygen"/>
              </a:rPr>
              <a:t>additional</a:t>
            </a:r>
            <a:r>
              <a:rPr lang="en" sz="1500">
                <a:latin typeface="Oxygen"/>
                <a:ea typeface="Oxygen"/>
                <a:cs typeface="Oxygen"/>
                <a:sym typeface="Oxygen"/>
              </a:rPr>
              <a:t> teachers to a class</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Remove teachers from a class</a:t>
            </a:r>
            <a:endParaRPr sz="1500">
              <a:latin typeface="Oxygen"/>
              <a:ea typeface="Oxygen"/>
              <a:cs typeface="Oxygen"/>
              <a:sym typeface="Oxygen"/>
            </a:endParaRPr>
          </a:p>
        </p:txBody>
      </p:sp>
      <p:sp>
        <p:nvSpPr>
          <p:cNvPr id="286" name="Google Shape;286;p29"/>
          <p:cNvSpPr txBox="1"/>
          <p:nvPr/>
        </p:nvSpPr>
        <p:spPr>
          <a:xfrm>
            <a:off x="816525" y="3828450"/>
            <a:ext cx="7709700" cy="9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xygen"/>
                <a:ea typeface="Oxygen"/>
                <a:cs typeface="Oxygen"/>
                <a:sym typeface="Oxygen"/>
              </a:rPr>
              <a:t>Note: When adding and removing teachers make sure that is what you would like to do. Once a teacher is added to a class they will be able to make changes to the entire class. Also, once a </a:t>
            </a:r>
            <a:r>
              <a:rPr b="1" lang="en">
                <a:latin typeface="Oxygen"/>
                <a:ea typeface="Oxygen"/>
                <a:cs typeface="Oxygen"/>
                <a:sym typeface="Oxygen"/>
              </a:rPr>
              <a:t>teacher</a:t>
            </a:r>
            <a:r>
              <a:rPr b="1" lang="en">
                <a:latin typeface="Oxygen"/>
                <a:ea typeface="Oxygen"/>
                <a:cs typeface="Oxygen"/>
                <a:sym typeface="Oxygen"/>
              </a:rPr>
              <a:t> is removed they are no longer able to do anything associated with that class and students in that class.  This would also include access to reports.</a:t>
            </a:r>
            <a:endParaRPr b="1">
              <a:latin typeface="Oxygen"/>
              <a:ea typeface="Oxygen"/>
              <a:cs typeface="Oxygen"/>
              <a:sym typeface="Oxygen"/>
            </a:endParaRPr>
          </a:p>
        </p:txBody>
      </p:sp>
      <p:pic>
        <p:nvPicPr>
          <p:cNvPr id="287" name="Google Shape;287;p29"/>
          <p:cNvPicPr preferRelativeResize="0"/>
          <p:nvPr/>
        </p:nvPicPr>
        <p:blipFill>
          <a:blip r:embed="rId3">
            <a:alphaModFix/>
          </a:blip>
          <a:stretch>
            <a:fillRect/>
          </a:stretch>
        </p:blipFill>
        <p:spPr>
          <a:xfrm>
            <a:off x="4023025" y="1147060"/>
            <a:ext cx="4810125" cy="247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How to Retrieve Student Username &amp; Passwords</a:t>
            </a:r>
            <a:endParaRPr b="1" sz="2900">
              <a:solidFill>
                <a:srgbClr val="3F3F3F"/>
              </a:solidFill>
              <a:latin typeface="Arial"/>
              <a:ea typeface="Arial"/>
              <a:cs typeface="Arial"/>
              <a:sym typeface="Arial"/>
            </a:endParaRPr>
          </a:p>
        </p:txBody>
      </p:sp>
      <p:sp>
        <p:nvSpPr>
          <p:cNvPr id="293" name="Google Shape;293;p30"/>
          <p:cNvSpPr txBox="1"/>
          <p:nvPr/>
        </p:nvSpPr>
        <p:spPr>
          <a:xfrm>
            <a:off x="372925" y="866850"/>
            <a:ext cx="8610300" cy="17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The Classes sub-tab under the Roster tab is full of useful tools and information. One very useful tool is retrieving usernames and passwords for your students. To get started you will need be logged onto i-Ready and on the Roster tab. By default you will already be on the Classes sub-tab. </a:t>
            </a:r>
            <a:endParaRPr sz="1500">
              <a:latin typeface="Oxygen"/>
              <a:ea typeface="Oxygen"/>
              <a:cs typeface="Oxygen"/>
              <a:sym typeface="Oxygen"/>
            </a:endParaRPr>
          </a:p>
          <a:p>
            <a:pPr indent="0" lvl="0" marL="0" rtl="0" algn="l">
              <a:spcBef>
                <a:spcPts val="0"/>
              </a:spcBef>
              <a:spcAft>
                <a:spcPts val="0"/>
              </a:spcAft>
              <a:buNone/>
            </a:pPr>
            <a:r>
              <a:t/>
            </a:r>
            <a:endParaRPr sz="1500">
              <a:latin typeface="Oxygen"/>
              <a:ea typeface="Oxygen"/>
              <a:cs typeface="Oxygen"/>
              <a:sym typeface="Oxygen"/>
            </a:endParaRPr>
          </a:p>
          <a:p>
            <a:pPr indent="0" lvl="0" marL="0" rtl="0" algn="l">
              <a:spcBef>
                <a:spcPts val="0"/>
              </a:spcBef>
              <a:spcAft>
                <a:spcPts val="0"/>
              </a:spcAft>
              <a:buNone/>
            </a:pPr>
            <a:r>
              <a:rPr lang="en" sz="1500">
                <a:latin typeface="Oxygen"/>
                <a:ea typeface="Oxygen"/>
                <a:cs typeface="Oxygen"/>
                <a:sym typeface="Oxygen"/>
              </a:rPr>
              <a:t>Follow the steps below, along with the i-Ready screenshots to retrieve usernames and passwords. </a:t>
            </a:r>
            <a:endParaRPr sz="1500">
              <a:latin typeface="Oxygen"/>
              <a:ea typeface="Oxygen"/>
              <a:cs typeface="Oxygen"/>
              <a:sym typeface="Oxygen"/>
            </a:endParaRPr>
          </a:p>
          <a:p>
            <a:pPr indent="0" lvl="0" marL="0" rtl="0" algn="l">
              <a:spcBef>
                <a:spcPts val="0"/>
              </a:spcBef>
              <a:spcAft>
                <a:spcPts val="0"/>
              </a:spcAft>
              <a:buNone/>
            </a:pPr>
            <a:r>
              <a:t/>
            </a:r>
            <a:endParaRPr sz="1500">
              <a:latin typeface="Oxygen"/>
              <a:ea typeface="Oxygen"/>
              <a:cs typeface="Oxygen"/>
              <a:sym typeface="Oxygen"/>
            </a:endParaRPr>
          </a:p>
          <a:p>
            <a:pPr indent="0" lvl="0" marL="0" rtl="0" algn="l">
              <a:spcBef>
                <a:spcPts val="0"/>
              </a:spcBef>
              <a:spcAft>
                <a:spcPts val="0"/>
              </a:spcAft>
              <a:buNone/>
            </a:pPr>
            <a:r>
              <a:rPr lang="en" sz="1500">
                <a:latin typeface="Oxygen"/>
                <a:ea typeface="Oxygen"/>
                <a:cs typeface="Oxygen"/>
                <a:sym typeface="Oxygen"/>
              </a:rPr>
              <a:t>1. In the Classes sub-tub click on “edit” next to any of your assigned classes.</a:t>
            </a:r>
            <a:endParaRPr sz="1500">
              <a:latin typeface="Oxygen"/>
              <a:ea typeface="Oxygen"/>
              <a:cs typeface="Oxygen"/>
              <a:sym typeface="Oxygen"/>
            </a:endParaRPr>
          </a:p>
        </p:txBody>
      </p:sp>
      <p:pic>
        <p:nvPicPr>
          <p:cNvPr id="294" name="Google Shape;294;p30"/>
          <p:cNvPicPr preferRelativeResize="0"/>
          <p:nvPr/>
        </p:nvPicPr>
        <p:blipFill>
          <a:blip r:embed="rId3">
            <a:alphaModFix/>
          </a:blip>
          <a:stretch>
            <a:fillRect/>
          </a:stretch>
        </p:blipFill>
        <p:spPr>
          <a:xfrm>
            <a:off x="1055625" y="2664975"/>
            <a:ext cx="6787999" cy="215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How to Retrieve Student Username &amp; Passwords</a:t>
            </a:r>
            <a:endParaRPr b="1" sz="2900">
              <a:solidFill>
                <a:srgbClr val="3F3F3F"/>
              </a:solidFill>
              <a:latin typeface="Arial"/>
              <a:ea typeface="Arial"/>
              <a:cs typeface="Arial"/>
              <a:sym typeface="Arial"/>
            </a:endParaRPr>
          </a:p>
        </p:txBody>
      </p:sp>
      <p:sp>
        <p:nvSpPr>
          <p:cNvPr id="300" name="Google Shape;300;p31"/>
          <p:cNvSpPr txBox="1"/>
          <p:nvPr/>
        </p:nvSpPr>
        <p:spPr>
          <a:xfrm>
            <a:off x="372925" y="866850"/>
            <a:ext cx="8610300" cy="11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2. Clicking on “edit” will open the Edit Class window. From this window you will find and click the “Print Passwords”button. </a:t>
            </a:r>
            <a:endParaRPr sz="1500">
              <a:latin typeface="Oxygen"/>
              <a:ea typeface="Oxygen"/>
              <a:cs typeface="Oxygen"/>
              <a:sym typeface="Oxygen"/>
            </a:endParaRPr>
          </a:p>
        </p:txBody>
      </p:sp>
      <p:pic>
        <p:nvPicPr>
          <p:cNvPr id="301" name="Google Shape;301;p31"/>
          <p:cNvPicPr preferRelativeResize="0"/>
          <p:nvPr/>
        </p:nvPicPr>
        <p:blipFill>
          <a:blip r:embed="rId3">
            <a:alphaModFix/>
          </a:blip>
          <a:stretch>
            <a:fillRect/>
          </a:stretch>
        </p:blipFill>
        <p:spPr>
          <a:xfrm>
            <a:off x="1432600" y="1789675"/>
            <a:ext cx="7005725" cy="278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How to Retrieve Student Username &amp; Passwords</a:t>
            </a:r>
            <a:endParaRPr b="1" sz="2900">
              <a:solidFill>
                <a:srgbClr val="3F3F3F"/>
              </a:solidFill>
              <a:latin typeface="Arial"/>
              <a:ea typeface="Arial"/>
              <a:cs typeface="Arial"/>
              <a:sym typeface="Arial"/>
            </a:endParaRPr>
          </a:p>
        </p:txBody>
      </p:sp>
      <p:sp>
        <p:nvSpPr>
          <p:cNvPr id="307" name="Google Shape;307;p32"/>
          <p:cNvSpPr txBox="1"/>
          <p:nvPr/>
        </p:nvSpPr>
        <p:spPr>
          <a:xfrm>
            <a:off x="372925" y="866850"/>
            <a:ext cx="8610300" cy="11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3. After clicking on “Print Passwords” i­Ready will create a PDF document that contains a list of all your along with their usernames and passwords. Clicking “OK”will open the PDF on your computer screen. </a:t>
            </a:r>
            <a:endParaRPr sz="1500">
              <a:latin typeface="Oxygen"/>
              <a:ea typeface="Oxygen"/>
              <a:cs typeface="Oxygen"/>
              <a:sym typeface="Oxygen"/>
            </a:endParaRPr>
          </a:p>
        </p:txBody>
      </p:sp>
      <p:pic>
        <p:nvPicPr>
          <p:cNvPr id="308" name="Google Shape;308;p32"/>
          <p:cNvPicPr preferRelativeResize="0"/>
          <p:nvPr/>
        </p:nvPicPr>
        <p:blipFill>
          <a:blip r:embed="rId3">
            <a:alphaModFix/>
          </a:blip>
          <a:stretch>
            <a:fillRect/>
          </a:stretch>
        </p:blipFill>
        <p:spPr>
          <a:xfrm>
            <a:off x="1521788" y="1619750"/>
            <a:ext cx="6100425" cy="2357650"/>
          </a:xfrm>
          <a:prstGeom prst="rect">
            <a:avLst/>
          </a:prstGeom>
          <a:noFill/>
          <a:ln>
            <a:noFill/>
          </a:ln>
        </p:spPr>
      </p:pic>
      <p:sp>
        <p:nvSpPr>
          <p:cNvPr id="309" name="Google Shape;309;p32"/>
          <p:cNvSpPr txBox="1"/>
          <p:nvPr/>
        </p:nvSpPr>
        <p:spPr>
          <a:xfrm>
            <a:off x="463550" y="4027225"/>
            <a:ext cx="77379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Oxygen"/>
                <a:ea typeface="Oxygen"/>
                <a:cs typeface="Oxygen"/>
                <a:sym typeface="Oxygen"/>
              </a:rPr>
              <a:t>4. The PDF document that contains student usernames and passwords can be saved or printed. Students use the same usernames and passwords for all parts of i­Ready, so you do not need to retrieve this report for all of your classes.</a:t>
            </a:r>
            <a:endParaRPr sz="1500">
              <a:solidFill>
                <a:schemeClr val="dk1"/>
              </a:solidFill>
              <a:latin typeface="Oxygen"/>
              <a:ea typeface="Oxygen"/>
              <a:cs typeface="Oxygen"/>
              <a:sym typeface="Oxygen"/>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3"/>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Making i-Ready a Personal Learning Experience</a:t>
            </a:r>
            <a:endParaRPr b="1" sz="2900">
              <a:solidFill>
                <a:srgbClr val="3F3F3F"/>
              </a:solidFill>
              <a:latin typeface="Arial"/>
              <a:ea typeface="Arial"/>
              <a:cs typeface="Arial"/>
              <a:sym typeface="Arial"/>
            </a:endParaRPr>
          </a:p>
        </p:txBody>
      </p:sp>
      <p:sp>
        <p:nvSpPr>
          <p:cNvPr id="315" name="Google Shape;315;p33"/>
          <p:cNvSpPr txBox="1"/>
          <p:nvPr/>
        </p:nvSpPr>
        <p:spPr>
          <a:xfrm>
            <a:off x="372925" y="866850"/>
            <a:ext cx="8610300" cy="11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Oxygen"/>
              <a:ea typeface="Oxygen"/>
              <a:cs typeface="Oxygen"/>
              <a:sym typeface="Oxygen"/>
            </a:endParaRPr>
          </a:p>
        </p:txBody>
      </p:sp>
      <p:pic>
        <p:nvPicPr>
          <p:cNvPr id="316" name="Google Shape;316;p33"/>
          <p:cNvPicPr preferRelativeResize="0"/>
          <p:nvPr/>
        </p:nvPicPr>
        <p:blipFill>
          <a:blip r:embed="rId3">
            <a:alphaModFix/>
          </a:blip>
          <a:stretch>
            <a:fillRect/>
          </a:stretch>
        </p:blipFill>
        <p:spPr>
          <a:xfrm>
            <a:off x="4542075" y="959700"/>
            <a:ext cx="3629850" cy="3396575"/>
          </a:xfrm>
          <a:prstGeom prst="rect">
            <a:avLst/>
          </a:prstGeom>
          <a:noFill/>
          <a:ln>
            <a:noFill/>
          </a:ln>
        </p:spPr>
      </p:pic>
      <p:sp>
        <p:nvSpPr>
          <p:cNvPr id="317" name="Google Shape;317;p33"/>
          <p:cNvSpPr txBox="1"/>
          <p:nvPr/>
        </p:nvSpPr>
        <p:spPr>
          <a:xfrm>
            <a:off x="316275" y="855525"/>
            <a:ext cx="4225800" cy="3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48382D"/>
                </a:solidFill>
                <a:highlight>
                  <a:srgbClr val="FFFFFF"/>
                </a:highlight>
                <a:latin typeface="Oxygen"/>
                <a:ea typeface="Oxygen"/>
                <a:cs typeface="Oxygen"/>
                <a:sym typeface="Oxygen"/>
              </a:rPr>
              <a:t>The ultimate goal of the i-Ready program is to create a personal learning program for each student. While diagnostic assessments will provide a baseline score that a learning plan is created from, you can use the </a:t>
            </a:r>
            <a:r>
              <a:rPr b="1" lang="en" sz="1500">
                <a:solidFill>
                  <a:srgbClr val="48382D"/>
                </a:solidFill>
                <a:highlight>
                  <a:srgbClr val="FFFFFF"/>
                </a:highlight>
                <a:latin typeface="Oxygen"/>
                <a:ea typeface="Oxygen"/>
                <a:cs typeface="Oxygen"/>
                <a:sym typeface="Oxygen"/>
              </a:rPr>
              <a:t>Assignments </a:t>
            </a:r>
            <a:r>
              <a:rPr lang="en" sz="1500">
                <a:solidFill>
                  <a:srgbClr val="48382D"/>
                </a:solidFill>
                <a:highlight>
                  <a:srgbClr val="FFFFFF"/>
                </a:highlight>
                <a:latin typeface="Oxygen"/>
                <a:ea typeface="Oxygen"/>
                <a:cs typeface="Oxygen"/>
                <a:sym typeface="Oxygen"/>
              </a:rPr>
              <a:t>tab to find tune student's learning plans.</a:t>
            </a:r>
            <a:endParaRPr sz="1500">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500">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rPr lang="en" sz="1500">
                <a:solidFill>
                  <a:srgbClr val="48382D"/>
                </a:solidFill>
                <a:highlight>
                  <a:srgbClr val="FFFFFF"/>
                </a:highlight>
                <a:latin typeface="Oxygen"/>
                <a:ea typeface="Oxygen"/>
                <a:cs typeface="Oxygen"/>
                <a:sym typeface="Oxygen"/>
              </a:rPr>
              <a:t>The </a:t>
            </a:r>
            <a:r>
              <a:rPr b="1" lang="en" sz="1500">
                <a:solidFill>
                  <a:srgbClr val="48382D"/>
                </a:solidFill>
                <a:highlight>
                  <a:srgbClr val="FFFFFF"/>
                </a:highlight>
                <a:latin typeface="Oxygen"/>
                <a:ea typeface="Oxygen"/>
                <a:cs typeface="Oxygen"/>
                <a:sym typeface="Oxygen"/>
              </a:rPr>
              <a:t>Assignments </a:t>
            </a:r>
            <a:r>
              <a:rPr lang="en" sz="1500">
                <a:solidFill>
                  <a:srgbClr val="48382D"/>
                </a:solidFill>
                <a:highlight>
                  <a:srgbClr val="FFFFFF"/>
                </a:highlight>
                <a:latin typeface="Oxygen"/>
                <a:ea typeface="Oxygen"/>
                <a:cs typeface="Oxygen"/>
                <a:sym typeface="Oxygen"/>
              </a:rPr>
              <a:t>tab is made up of the following sub-categories:</a:t>
            </a:r>
            <a:endParaRPr sz="1500">
              <a:solidFill>
                <a:srgbClr val="48382D"/>
              </a:solidFill>
              <a:highlight>
                <a:srgbClr val="FFFFFF"/>
              </a:highlight>
              <a:latin typeface="Oxygen"/>
              <a:ea typeface="Oxygen"/>
              <a:cs typeface="Oxygen"/>
              <a:sym typeface="Oxygen"/>
            </a:endParaRPr>
          </a:p>
          <a:p>
            <a:pPr indent="-314325" lvl="0" marL="457200" rtl="0" algn="l">
              <a:lnSpc>
                <a:spcPct val="115000"/>
              </a:lnSpc>
              <a:spcBef>
                <a:spcPts val="2200"/>
              </a:spcBef>
              <a:spcAft>
                <a:spcPts val="0"/>
              </a:spcAft>
              <a:buClr>
                <a:schemeClr val="dk1"/>
              </a:buClr>
              <a:buSzPts val="1350"/>
              <a:buFont typeface="Oxygen"/>
              <a:buChar char="●"/>
            </a:pPr>
            <a:r>
              <a:rPr lang="en" sz="1500">
                <a:solidFill>
                  <a:srgbClr val="48382D"/>
                </a:solidFill>
                <a:highlight>
                  <a:srgbClr val="FFFFFF"/>
                </a:highlight>
                <a:latin typeface="Oxygen"/>
                <a:ea typeface="Oxygen"/>
                <a:cs typeface="Oxygen"/>
                <a:sym typeface="Oxygen"/>
              </a:rPr>
              <a:t>Class Management</a:t>
            </a:r>
            <a:endParaRPr sz="1500">
              <a:solidFill>
                <a:srgbClr val="48382D"/>
              </a:solidFill>
              <a:highlight>
                <a:srgbClr val="FFFFFF"/>
              </a:highlight>
              <a:latin typeface="Oxygen"/>
              <a:ea typeface="Oxygen"/>
              <a:cs typeface="Oxygen"/>
              <a:sym typeface="Oxygen"/>
            </a:endParaRPr>
          </a:p>
          <a:p>
            <a:pPr indent="-314325" lvl="0" marL="457200" rtl="0" algn="l">
              <a:lnSpc>
                <a:spcPct val="115000"/>
              </a:lnSpc>
              <a:spcBef>
                <a:spcPts val="0"/>
              </a:spcBef>
              <a:spcAft>
                <a:spcPts val="0"/>
              </a:spcAft>
              <a:buClr>
                <a:schemeClr val="dk1"/>
              </a:buClr>
              <a:buSzPts val="1350"/>
              <a:buFont typeface="Oxygen"/>
              <a:buChar char="●"/>
            </a:pPr>
            <a:r>
              <a:rPr lang="en" sz="1500">
                <a:solidFill>
                  <a:srgbClr val="48382D"/>
                </a:solidFill>
                <a:highlight>
                  <a:srgbClr val="FFFFFF"/>
                </a:highlight>
                <a:latin typeface="Oxygen"/>
                <a:ea typeface="Oxygen"/>
                <a:cs typeface="Oxygen"/>
                <a:sym typeface="Oxygen"/>
              </a:rPr>
              <a:t>Tests</a:t>
            </a:r>
            <a:endParaRPr sz="1500">
              <a:solidFill>
                <a:srgbClr val="48382D"/>
              </a:solidFill>
              <a:highlight>
                <a:srgbClr val="FFFFFF"/>
              </a:highlight>
              <a:latin typeface="Oxygen"/>
              <a:ea typeface="Oxygen"/>
              <a:cs typeface="Oxygen"/>
              <a:sym typeface="Oxygen"/>
            </a:endParaRPr>
          </a:p>
          <a:p>
            <a:pPr indent="-314325" lvl="0" marL="457200" rtl="0" algn="l">
              <a:lnSpc>
                <a:spcPct val="115000"/>
              </a:lnSpc>
              <a:spcBef>
                <a:spcPts val="0"/>
              </a:spcBef>
              <a:spcAft>
                <a:spcPts val="0"/>
              </a:spcAft>
              <a:buClr>
                <a:schemeClr val="dk1"/>
              </a:buClr>
              <a:buSzPts val="1350"/>
              <a:buFont typeface="Oxygen"/>
              <a:buChar char="●"/>
            </a:pPr>
            <a:r>
              <a:rPr lang="en" sz="1500">
                <a:solidFill>
                  <a:srgbClr val="48382D"/>
                </a:solidFill>
                <a:highlight>
                  <a:srgbClr val="FFFFFF"/>
                </a:highlight>
                <a:latin typeface="Oxygen"/>
                <a:ea typeface="Oxygen"/>
                <a:cs typeface="Oxygen"/>
                <a:sym typeface="Oxygen"/>
              </a:rPr>
              <a:t>Student Lesson Plan</a:t>
            </a:r>
            <a:endParaRPr sz="1500">
              <a:solidFill>
                <a:srgbClr val="48382D"/>
              </a:solidFill>
              <a:highlight>
                <a:srgbClr val="FFFFFF"/>
              </a:highlight>
              <a:latin typeface="Oxygen"/>
              <a:ea typeface="Oxygen"/>
              <a:cs typeface="Oxygen"/>
              <a:sym typeface="Oxygen"/>
            </a:endParaRPr>
          </a:p>
          <a:p>
            <a:pPr indent="-314325" lvl="0" marL="457200" rtl="0" algn="l">
              <a:lnSpc>
                <a:spcPct val="115000"/>
              </a:lnSpc>
              <a:spcBef>
                <a:spcPts val="0"/>
              </a:spcBef>
              <a:spcAft>
                <a:spcPts val="0"/>
              </a:spcAft>
              <a:buClr>
                <a:schemeClr val="dk1"/>
              </a:buClr>
              <a:buSzPts val="1350"/>
              <a:buFont typeface="Oxygen"/>
              <a:buChar char="●"/>
            </a:pPr>
            <a:r>
              <a:rPr lang="en" sz="1500">
                <a:solidFill>
                  <a:srgbClr val="48382D"/>
                </a:solidFill>
                <a:highlight>
                  <a:srgbClr val="FFFFFF"/>
                </a:highlight>
                <a:latin typeface="Oxygen"/>
                <a:ea typeface="Oxygen"/>
                <a:cs typeface="Oxygen"/>
                <a:sym typeface="Oxygen"/>
              </a:rPr>
              <a:t>Extra Lessons</a:t>
            </a:r>
            <a:endParaRPr sz="1500">
              <a:solidFill>
                <a:srgbClr val="48382D"/>
              </a:solidFill>
              <a:highlight>
                <a:srgbClr val="FFFFFF"/>
              </a:highlight>
              <a:latin typeface="Oxygen"/>
              <a:ea typeface="Oxygen"/>
              <a:cs typeface="Oxygen"/>
              <a:sym typeface="Oxygen"/>
            </a:endParaRPr>
          </a:p>
          <a:p>
            <a:pPr indent="-314325" lvl="0" marL="457200" rtl="0" algn="l">
              <a:lnSpc>
                <a:spcPct val="115000"/>
              </a:lnSpc>
              <a:spcBef>
                <a:spcPts val="0"/>
              </a:spcBef>
              <a:spcAft>
                <a:spcPts val="0"/>
              </a:spcAft>
              <a:buClr>
                <a:schemeClr val="dk1"/>
              </a:buClr>
              <a:buSzPts val="1350"/>
              <a:buFont typeface="Oxygen"/>
              <a:buChar char="●"/>
            </a:pPr>
            <a:r>
              <a:rPr lang="en" sz="1500">
                <a:solidFill>
                  <a:srgbClr val="48382D"/>
                </a:solidFill>
                <a:highlight>
                  <a:srgbClr val="FFFFFF"/>
                </a:highlight>
                <a:latin typeface="Oxygen"/>
                <a:ea typeface="Oxygen"/>
                <a:cs typeface="Oxygen"/>
                <a:sym typeface="Oxygen"/>
              </a:rPr>
              <a:t>Completed Lessons</a:t>
            </a:r>
            <a:endParaRPr sz="1500">
              <a:solidFill>
                <a:srgbClr val="48382D"/>
              </a:solidFill>
              <a:highlight>
                <a:srgbClr val="FFFFFF"/>
              </a:highlight>
              <a:latin typeface="Oxygen"/>
              <a:ea typeface="Oxygen"/>
              <a:cs typeface="Oxygen"/>
              <a:sym typeface="Oxygen"/>
            </a:endParaRPr>
          </a:p>
          <a:p>
            <a:pPr indent="0" lvl="0" marL="0" rtl="0" algn="l">
              <a:spcBef>
                <a:spcPts val="11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34"/>
          <p:cNvPicPr preferRelativeResize="0"/>
          <p:nvPr/>
        </p:nvPicPr>
        <p:blipFill>
          <a:blip r:embed="rId3">
            <a:alphaModFix/>
          </a:blip>
          <a:stretch>
            <a:fillRect/>
          </a:stretch>
        </p:blipFill>
        <p:spPr>
          <a:xfrm>
            <a:off x="1276475" y="1866900"/>
            <a:ext cx="2466975" cy="1857375"/>
          </a:xfrm>
          <a:prstGeom prst="rect">
            <a:avLst/>
          </a:prstGeom>
          <a:noFill/>
          <a:ln>
            <a:noFill/>
          </a:ln>
        </p:spPr>
      </p:pic>
      <p:sp>
        <p:nvSpPr>
          <p:cNvPr id="323" name="Google Shape;323;p34"/>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sz="2900">
                <a:solidFill>
                  <a:srgbClr val="FEB856"/>
                </a:solidFill>
              </a:rPr>
              <a:t>Viewing the Student Lesson Plan</a:t>
            </a:r>
            <a:endParaRPr b="1" sz="2900">
              <a:solidFill>
                <a:srgbClr val="3F3F3F"/>
              </a:solidFill>
              <a:latin typeface="Arial"/>
              <a:ea typeface="Arial"/>
              <a:cs typeface="Arial"/>
              <a:sym typeface="Arial"/>
            </a:endParaRPr>
          </a:p>
        </p:txBody>
      </p:sp>
      <p:sp>
        <p:nvSpPr>
          <p:cNvPr id="324" name="Google Shape;324;p34"/>
          <p:cNvSpPr txBox="1"/>
          <p:nvPr/>
        </p:nvSpPr>
        <p:spPr>
          <a:xfrm>
            <a:off x="4768700" y="1184075"/>
            <a:ext cx="4135200" cy="360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48382D"/>
                </a:solidFill>
                <a:latin typeface="Oxygen"/>
                <a:ea typeface="Oxygen"/>
                <a:cs typeface="Oxygen"/>
                <a:sym typeface="Oxygen"/>
              </a:rPr>
              <a:t>The </a:t>
            </a:r>
            <a:r>
              <a:rPr b="1" lang="en" sz="1900">
                <a:solidFill>
                  <a:srgbClr val="48382D"/>
                </a:solidFill>
                <a:latin typeface="Oxygen"/>
                <a:ea typeface="Oxygen"/>
                <a:cs typeface="Oxygen"/>
                <a:sym typeface="Oxygen"/>
              </a:rPr>
              <a:t>Students Lesson Plan </a:t>
            </a:r>
            <a:r>
              <a:rPr lang="en" sz="1900">
                <a:solidFill>
                  <a:srgbClr val="48382D"/>
                </a:solidFill>
                <a:latin typeface="Oxygen"/>
                <a:ea typeface="Oxygen"/>
                <a:cs typeface="Oxygen"/>
                <a:sym typeface="Oxygen"/>
              </a:rPr>
              <a:t>offers you a view of all the instructional activities that have been assigned to your students based on their diagnostic assessment. Using the </a:t>
            </a:r>
            <a:r>
              <a:rPr b="1" lang="en" sz="1900">
                <a:solidFill>
                  <a:srgbClr val="48382D"/>
                </a:solidFill>
                <a:latin typeface="Oxygen"/>
                <a:ea typeface="Oxygen"/>
                <a:cs typeface="Oxygen"/>
                <a:sym typeface="Oxygen"/>
              </a:rPr>
              <a:t>Students Lesson Plan</a:t>
            </a:r>
            <a:r>
              <a:rPr lang="en" sz="1900">
                <a:solidFill>
                  <a:srgbClr val="48382D"/>
                </a:solidFill>
                <a:latin typeface="Oxygen"/>
                <a:ea typeface="Oxygen"/>
                <a:cs typeface="Oxygen"/>
                <a:sym typeface="Oxygen"/>
              </a:rPr>
              <a:t> category you are able to see instructional activities for the entire class, </a:t>
            </a:r>
            <a:r>
              <a:rPr lang="en" sz="1900">
                <a:solidFill>
                  <a:srgbClr val="48382D"/>
                </a:solidFill>
                <a:latin typeface="Oxygen"/>
                <a:ea typeface="Oxygen"/>
                <a:cs typeface="Oxygen"/>
                <a:sym typeface="Oxygen"/>
              </a:rPr>
              <a:t>instructional</a:t>
            </a:r>
            <a:r>
              <a:rPr lang="en" sz="1900">
                <a:solidFill>
                  <a:srgbClr val="48382D"/>
                </a:solidFill>
                <a:latin typeface="Oxygen"/>
                <a:ea typeface="Oxygen"/>
                <a:cs typeface="Oxygen"/>
                <a:sym typeface="Oxygen"/>
              </a:rPr>
              <a:t> groups and individual students.</a:t>
            </a:r>
            <a:endParaRPr sz="1700">
              <a:solidFill>
                <a:srgbClr val="48382D"/>
              </a:solidFill>
              <a:highlight>
                <a:srgbClr val="FFFFFF"/>
              </a:highlight>
              <a:latin typeface="Oxygen"/>
              <a:ea typeface="Oxygen"/>
              <a:cs typeface="Oxygen"/>
              <a:sym typeface="Oxyge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125400" y="221075"/>
            <a:ext cx="8893200" cy="804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rPr b="1" lang="en" sz="2800">
                <a:solidFill>
                  <a:schemeClr val="dk1"/>
                </a:solidFill>
              </a:rPr>
              <a:t>Using Extra Lessons to Create Individualized Learning</a:t>
            </a:r>
            <a:endParaRPr b="1" sz="2800">
              <a:solidFill>
                <a:schemeClr val="dk1"/>
              </a:solidFill>
              <a:latin typeface="Arial"/>
              <a:ea typeface="Arial"/>
              <a:cs typeface="Arial"/>
              <a:sym typeface="Arial"/>
            </a:endParaRPr>
          </a:p>
        </p:txBody>
      </p:sp>
      <p:sp>
        <p:nvSpPr>
          <p:cNvPr id="330" name="Google Shape;330;p35"/>
          <p:cNvSpPr txBox="1"/>
          <p:nvPr/>
        </p:nvSpPr>
        <p:spPr>
          <a:xfrm>
            <a:off x="125400" y="1195400"/>
            <a:ext cx="4033200" cy="32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Extra Lessons </a:t>
            </a:r>
            <a:r>
              <a:rPr lang="en"/>
              <a:t>categories allows you to add additional instructional activities to a students current lesson plan. The </a:t>
            </a:r>
            <a:r>
              <a:rPr b="1" lang="en"/>
              <a:t>Extra Lessons</a:t>
            </a:r>
            <a:r>
              <a:rPr lang="en"/>
              <a:t> category gives you the ability to provide added support to a struggling student or an additional challenge to an advanced student.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a:t>
            </a:r>
            <a:r>
              <a:rPr b="1" lang="en"/>
              <a:t>Extra Lessons</a:t>
            </a:r>
            <a:r>
              <a:rPr lang="en"/>
              <a:t> are added to a students Lesson Plan, the student will see a choice to start these extra instructional activities when they sign into i-Ready.</a:t>
            </a:r>
            <a:endParaRPr/>
          </a:p>
        </p:txBody>
      </p:sp>
      <p:pic>
        <p:nvPicPr>
          <p:cNvPr id="331" name="Google Shape;331;p35"/>
          <p:cNvPicPr preferRelativeResize="0"/>
          <p:nvPr/>
        </p:nvPicPr>
        <p:blipFill>
          <a:blip r:embed="rId3">
            <a:alphaModFix/>
          </a:blip>
          <a:stretch>
            <a:fillRect/>
          </a:stretch>
        </p:blipFill>
        <p:spPr>
          <a:xfrm>
            <a:off x="4158600" y="1675024"/>
            <a:ext cx="4851151" cy="1793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title"/>
          </p:nvPr>
        </p:nvSpPr>
        <p:spPr>
          <a:xfrm>
            <a:off x="125400" y="221075"/>
            <a:ext cx="8893200" cy="804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rPr b="1" lang="en" sz="2800">
                <a:solidFill>
                  <a:schemeClr val="dk1"/>
                </a:solidFill>
              </a:rPr>
              <a:t>Using Completed Lessons to Gauge Student Success</a:t>
            </a:r>
            <a:endParaRPr b="1" sz="2800">
              <a:solidFill>
                <a:schemeClr val="dk1"/>
              </a:solidFill>
              <a:latin typeface="Arial"/>
              <a:ea typeface="Arial"/>
              <a:cs typeface="Arial"/>
              <a:sym typeface="Arial"/>
            </a:endParaRPr>
          </a:p>
        </p:txBody>
      </p:sp>
      <p:sp>
        <p:nvSpPr>
          <p:cNvPr id="337" name="Google Shape;337;p36"/>
          <p:cNvSpPr txBox="1"/>
          <p:nvPr/>
        </p:nvSpPr>
        <p:spPr>
          <a:xfrm>
            <a:off x="255450" y="1283175"/>
            <a:ext cx="8633100" cy="36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The final sub-category of the </a:t>
            </a:r>
            <a:r>
              <a:rPr b="1" lang="en" sz="1500">
                <a:latin typeface="Oxygen"/>
                <a:ea typeface="Oxygen"/>
                <a:cs typeface="Oxygen"/>
                <a:sym typeface="Oxygen"/>
              </a:rPr>
              <a:t>Assignments tab</a:t>
            </a:r>
            <a:r>
              <a:rPr lang="en" sz="1500">
                <a:latin typeface="Oxygen"/>
                <a:ea typeface="Oxygen"/>
                <a:cs typeface="Oxygen"/>
                <a:sym typeface="Oxygen"/>
              </a:rPr>
              <a:t> is </a:t>
            </a:r>
            <a:r>
              <a:rPr b="1" lang="en" sz="1500">
                <a:latin typeface="Oxygen"/>
                <a:ea typeface="Oxygen"/>
                <a:cs typeface="Oxygen"/>
                <a:sym typeface="Oxygen"/>
              </a:rPr>
              <a:t>Completed Lessons.</a:t>
            </a:r>
            <a:r>
              <a:rPr lang="en" sz="1500">
                <a:latin typeface="Oxygen"/>
                <a:ea typeface="Oxygen"/>
                <a:cs typeface="Oxygen"/>
                <a:sym typeface="Oxygen"/>
              </a:rPr>
              <a:t> </a:t>
            </a:r>
            <a:r>
              <a:rPr b="1" lang="en" sz="1500">
                <a:solidFill>
                  <a:schemeClr val="dk1"/>
                </a:solidFill>
                <a:latin typeface="Oxygen"/>
                <a:ea typeface="Oxygen"/>
                <a:cs typeface="Oxygen"/>
                <a:sym typeface="Oxygen"/>
              </a:rPr>
              <a:t>Completed Lessons </a:t>
            </a:r>
            <a:r>
              <a:rPr lang="en" sz="1500">
                <a:solidFill>
                  <a:schemeClr val="dk1"/>
                </a:solidFill>
                <a:latin typeface="Oxygen"/>
                <a:ea typeface="Oxygen"/>
                <a:cs typeface="Oxygen"/>
                <a:sym typeface="Oxygen"/>
              </a:rPr>
              <a:t>offers you a quick way to see how the students are progressing on the instructional assignments.</a:t>
            </a:r>
            <a:endParaRPr sz="1500">
              <a:solidFill>
                <a:schemeClr val="dk1"/>
              </a:solidFill>
              <a:latin typeface="Oxygen"/>
              <a:ea typeface="Oxygen"/>
              <a:cs typeface="Oxygen"/>
              <a:sym typeface="Oxygen"/>
            </a:endParaRPr>
          </a:p>
          <a:p>
            <a:pPr indent="0" lvl="0" marL="0" rtl="0" algn="l">
              <a:spcBef>
                <a:spcPts val="0"/>
              </a:spcBef>
              <a:spcAft>
                <a:spcPts val="0"/>
              </a:spcAft>
              <a:buNone/>
            </a:pPr>
            <a:r>
              <a:t/>
            </a:r>
            <a:endParaRPr sz="1500">
              <a:solidFill>
                <a:schemeClr val="dk1"/>
              </a:solidFill>
              <a:latin typeface="Oxygen"/>
              <a:ea typeface="Oxygen"/>
              <a:cs typeface="Oxygen"/>
              <a:sym typeface="Oxygen"/>
            </a:endParaRPr>
          </a:p>
          <a:p>
            <a:pPr indent="0" lvl="0" marL="0" rtl="0" algn="l">
              <a:spcBef>
                <a:spcPts val="0"/>
              </a:spcBef>
              <a:spcAft>
                <a:spcPts val="0"/>
              </a:spcAft>
              <a:buNone/>
            </a:pPr>
            <a:r>
              <a:rPr lang="en" sz="1500">
                <a:solidFill>
                  <a:schemeClr val="dk1"/>
                </a:solidFill>
                <a:latin typeface="Oxygen"/>
                <a:ea typeface="Oxygen"/>
                <a:cs typeface="Oxygen"/>
                <a:sym typeface="Oxygen"/>
              </a:rPr>
              <a:t>Using </a:t>
            </a:r>
            <a:r>
              <a:rPr b="1" lang="en" sz="1500">
                <a:solidFill>
                  <a:schemeClr val="dk1"/>
                </a:solidFill>
                <a:latin typeface="Oxygen"/>
                <a:ea typeface="Oxygen"/>
                <a:cs typeface="Oxygen"/>
                <a:sym typeface="Oxygen"/>
              </a:rPr>
              <a:t>Completed Lessons </a:t>
            </a:r>
            <a:r>
              <a:rPr lang="en" sz="1500">
                <a:solidFill>
                  <a:schemeClr val="dk1"/>
                </a:solidFill>
                <a:latin typeface="Oxygen"/>
                <a:ea typeface="Oxygen"/>
                <a:cs typeface="Oxygen"/>
                <a:sym typeface="Oxygen"/>
              </a:rPr>
              <a:t>you are able to see all the lessons an individual student has completed. The information provided includes the following for each lesson completed:</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Date of completion</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Domain of lesson</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Name of lesson</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Whether or not it was an extra lesson</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Whether the lesson was paused or failed</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Score received</a:t>
            </a:r>
            <a:endParaRPr sz="1500">
              <a:solidFill>
                <a:schemeClr val="dk1"/>
              </a:solidFill>
              <a:latin typeface="Oxygen"/>
              <a:ea typeface="Oxygen"/>
              <a:cs typeface="Oxygen"/>
              <a:sym typeface="Oxygen"/>
            </a:endParaRPr>
          </a:p>
          <a:p>
            <a:pPr indent="-323850" lvl="0" marL="457200" rtl="0" algn="l">
              <a:spcBef>
                <a:spcPts val="0"/>
              </a:spcBef>
              <a:spcAft>
                <a:spcPts val="0"/>
              </a:spcAft>
              <a:buClr>
                <a:schemeClr val="dk1"/>
              </a:buClr>
              <a:buSzPts val="1500"/>
              <a:buFont typeface="Oxygen"/>
              <a:buChar char="●"/>
            </a:pPr>
            <a:r>
              <a:rPr lang="en" sz="1500">
                <a:solidFill>
                  <a:schemeClr val="dk1"/>
                </a:solidFill>
                <a:latin typeface="Oxygen"/>
                <a:ea typeface="Oxygen"/>
                <a:cs typeface="Oxygen"/>
                <a:sym typeface="Oxygen"/>
              </a:rPr>
              <a:t>Time spent on lesson</a:t>
            </a:r>
            <a:endParaRPr sz="1500">
              <a:solidFill>
                <a:schemeClr val="dk1"/>
              </a:solidFill>
              <a:latin typeface="Oxygen"/>
              <a:ea typeface="Oxygen"/>
              <a:cs typeface="Oxygen"/>
              <a:sym typeface="Oxygen"/>
            </a:endParaRPr>
          </a:p>
          <a:p>
            <a:pPr indent="0" lvl="0" marL="0" rtl="0" algn="l">
              <a:spcBef>
                <a:spcPts val="0"/>
              </a:spcBef>
              <a:spcAft>
                <a:spcPts val="0"/>
              </a:spcAft>
              <a:buNone/>
            </a:pPr>
            <a:r>
              <a:t/>
            </a:r>
            <a:endParaRPr sz="1500">
              <a:solidFill>
                <a:schemeClr val="dk1"/>
              </a:solidFill>
              <a:latin typeface="Oxygen"/>
              <a:ea typeface="Oxygen"/>
              <a:cs typeface="Oxygen"/>
              <a:sym typeface="Oxygen"/>
            </a:endParaRPr>
          </a:p>
          <a:p>
            <a:pPr indent="0" lvl="0" marL="0" rtl="0" algn="l">
              <a:spcBef>
                <a:spcPts val="0"/>
              </a:spcBef>
              <a:spcAft>
                <a:spcPts val="0"/>
              </a:spcAft>
              <a:buNone/>
            </a:pPr>
            <a:r>
              <a:rPr lang="en" sz="1500">
                <a:solidFill>
                  <a:schemeClr val="dk1"/>
                </a:solidFill>
                <a:latin typeface="Oxygen"/>
                <a:ea typeface="Oxygen"/>
                <a:cs typeface="Oxygen"/>
                <a:sym typeface="Oxygen"/>
              </a:rPr>
              <a:t>Looking at </a:t>
            </a:r>
            <a:r>
              <a:rPr b="1" lang="en" sz="1500">
                <a:solidFill>
                  <a:schemeClr val="dk1"/>
                </a:solidFill>
                <a:latin typeface="Oxygen"/>
                <a:ea typeface="Oxygen"/>
                <a:cs typeface="Oxygen"/>
                <a:sym typeface="Oxygen"/>
              </a:rPr>
              <a:t>Completed Lessons </a:t>
            </a:r>
            <a:r>
              <a:rPr lang="en" sz="1500">
                <a:solidFill>
                  <a:schemeClr val="dk1"/>
                </a:solidFill>
                <a:latin typeface="Oxygen"/>
                <a:ea typeface="Oxygen"/>
                <a:cs typeface="Oxygen"/>
                <a:sym typeface="Oxygen"/>
              </a:rPr>
              <a:t>regularly allows you to monitor student progress and adjust lesson plans as needed.</a:t>
            </a:r>
            <a:endParaRPr sz="1500">
              <a:solidFill>
                <a:schemeClr val="dk1"/>
              </a:solidFill>
              <a:latin typeface="Oxygen"/>
              <a:ea typeface="Oxygen"/>
              <a:cs typeface="Oxygen"/>
              <a:sym typeface="Oxyge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7"/>
          <p:cNvSpPr txBox="1"/>
          <p:nvPr>
            <p:ph type="title"/>
          </p:nvPr>
        </p:nvSpPr>
        <p:spPr>
          <a:xfrm>
            <a:off x="125400" y="221075"/>
            <a:ext cx="8893200" cy="804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rPr b="1" lang="en" sz="2800">
                <a:solidFill>
                  <a:schemeClr val="dk1"/>
                </a:solidFill>
              </a:rPr>
              <a:t>Using Completed Lessons to Gauge Student Success</a:t>
            </a:r>
            <a:endParaRPr b="1" sz="2800">
              <a:solidFill>
                <a:schemeClr val="dk1"/>
              </a:solidFill>
              <a:latin typeface="Arial"/>
              <a:ea typeface="Arial"/>
              <a:cs typeface="Arial"/>
              <a:sym typeface="Arial"/>
            </a:endParaRPr>
          </a:p>
        </p:txBody>
      </p:sp>
      <p:pic>
        <p:nvPicPr>
          <p:cNvPr id="343" name="Google Shape;343;p37"/>
          <p:cNvPicPr preferRelativeResize="0"/>
          <p:nvPr/>
        </p:nvPicPr>
        <p:blipFill>
          <a:blip r:embed="rId3">
            <a:alphaModFix/>
          </a:blip>
          <a:stretch>
            <a:fillRect/>
          </a:stretch>
        </p:blipFill>
        <p:spPr>
          <a:xfrm>
            <a:off x="365124" y="1276663"/>
            <a:ext cx="8413750" cy="25901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a:solidFill>
                  <a:srgbClr val="FEB856"/>
                </a:solidFill>
              </a:rPr>
              <a:t>Are the students learning?</a:t>
            </a:r>
            <a:endParaRPr b="1" sz="3600">
              <a:solidFill>
                <a:srgbClr val="3F3F3F"/>
              </a:solidFill>
              <a:latin typeface="Arial"/>
              <a:ea typeface="Arial"/>
              <a:cs typeface="Arial"/>
              <a:sym typeface="Arial"/>
            </a:endParaRPr>
          </a:p>
        </p:txBody>
      </p:sp>
      <p:sp>
        <p:nvSpPr>
          <p:cNvPr id="349" name="Google Shape;349;p38"/>
          <p:cNvSpPr txBox="1"/>
          <p:nvPr/>
        </p:nvSpPr>
        <p:spPr>
          <a:xfrm>
            <a:off x="486225" y="1005025"/>
            <a:ext cx="8349600" cy="37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8382D"/>
                </a:solidFill>
                <a:highlight>
                  <a:srgbClr val="FFFFFF"/>
                </a:highlight>
                <a:latin typeface="Oxygen"/>
                <a:ea typeface="Oxygen"/>
                <a:cs typeface="Oxygen"/>
                <a:sym typeface="Oxygen"/>
              </a:rPr>
              <a:t>The ultimate goal of i-Ready is increase student understand in the areas of Math and Reading. To help determine if proper growth is being made, i-Ready offers a wealth of reports that can be retrieved by all users. i-Ready reports are broken into two categories; </a:t>
            </a:r>
            <a:r>
              <a:rPr b="1" lang="en" sz="1700">
                <a:solidFill>
                  <a:srgbClr val="48382D"/>
                </a:solidFill>
                <a:highlight>
                  <a:srgbClr val="FFFFFF"/>
                </a:highlight>
                <a:latin typeface="Oxygen"/>
                <a:ea typeface="Oxygen"/>
                <a:cs typeface="Oxygen"/>
                <a:sym typeface="Oxygen"/>
              </a:rPr>
              <a:t>Class Reports</a:t>
            </a:r>
            <a:r>
              <a:rPr lang="en" sz="1700">
                <a:solidFill>
                  <a:srgbClr val="48382D"/>
                </a:solidFill>
                <a:highlight>
                  <a:srgbClr val="FFFFFF"/>
                </a:highlight>
                <a:latin typeface="Oxygen"/>
                <a:ea typeface="Oxygen"/>
                <a:cs typeface="Oxygen"/>
                <a:sym typeface="Oxygen"/>
              </a:rPr>
              <a:t> and </a:t>
            </a:r>
            <a:r>
              <a:rPr b="1" lang="en" sz="1700">
                <a:solidFill>
                  <a:srgbClr val="48382D"/>
                </a:solidFill>
                <a:highlight>
                  <a:srgbClr val="FFFFFF"/>
                </a:highlight>
                <a:latin typeface="Oxygen"/>
                <a:ea typeface="Oxygen"/>
                <a:cs typeface="Oxygen"/>
                <a:sym typeface="Oxygen"/>
              </a:rPr>
              <a:t>Student Reports</a:t>
            </a:r>
            <a:r>
              <a:rPr lang="en" sz="1700">
                <a:solidFill>
                  <a:srgbClr val="48382D"/>
                </a:solidFill>
                <a:highlight>
                  <a:srgbClr val="FFFFFF"/>
                </a:highlight>
                <a:latin typeface="Oxygen"/>
                <a:ea typeface="Oxygen"/>
                <a:cs typeface="Oxygen"/>
                <a:sym typeface="Oxygen"/>
              </a:rPr>
              <a:t>, which can both be found from the </a:t>
            </a:r>
            <a:r>
              <a:rPr b="1" lang="en" sz="1700">
                <a:solidFill>
                  <a:srgbClr val="48382D"/>
                </a:solidFill>
                <a:highlight>
                  <a:srgbClr val="FFFFFF"/>
                </a:highlight>
                <a:latin typeface="Oxygen"/>
                <a:ea typeface="Oxygen"/>
                <a:cs typeface="Oxygen"/>
                <a:sym typeface="Oxygen"/>
              </a:rPr>
              <a:t>Roster</a:t>
            </a:r>
            <a:r>
              <a:rPr lang="en" sz="1700">
                <a:solidFill>
                  <a:srgbClr val="48382D"/>
                </a:solidFill>
                <a:highlight>
                  <a:srgbClr val="FFFFFF"/>
                </a:highlight>
                <a:latin typeface="Oxygen"/>
                <a:ea typeface="Oxygen"/>
                <a:cs typeface="Oxygen"/>
                <a:sym typeface="Oxygen"/>
              </a:rPr>
              <a:t> tab.</a:t>
            </a:r>
            <a:endParaRPr sz="1700">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700">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rPr b="1" lang="en" sz="1700" u="sng">
                <a:solidFill>
                  <a:srgbClr val="48382D"/>
                </a:solidFill>
                <a:highlight>
                  <a:srgbClr val="FFFFFF"/>
                </a:highlight>
                <a:latin typeface="Oxygen"/>
                <a:ea typeface="Oxygen"/>
                <a:cs typeface="Oxygen"/>
                <a:sym typeface="Oxygen"/>
              </a:rPr>
              <a:t>Class Reports</a:t>
            </a:r>
            <a:endParaRPr sz="1700" u="sng">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700">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rPr lang="en" sz="1700">
                <a:solidFill>
                  <a:srgbClr val="48382D"/>
                </a:solidFill>
                <a:highlight>
                  <a:srgbClr val="FFFFFF"/>
                </a:highlight>
                <a:latin typeface="Oxygen"/>
                <a:ea typeface="Oxygen"/>
                <a:cs typeface="Oxygen"/>
                <a:sym typeface="Oxygen"/>
              </a:rPr>
              <a:t>i-Ready </a:t>
            </a:r>
            <a:r>
              <a:rPr b="1" lang="en" sz="1700">
                <a:solidFill>
                  <a:srgbClr val="48382D"/>
                </a:solidFill>
                <a:highlight>
                  <a:srgbClr val="FFFFFF"/>
                </a:highlight>
                <a:latin typeface="Oxygen"/>
                <a:ea typeface="Oxygen"/>
                <a:cs typeface="Oxygen"/>
                <a:sym typeface="Oxygen"/>
              </a:rPr>
              <a:t>Class Reports</a:t>
            </a:r>
            <a:r>
              <a:rPr lang="en" sz="1700">
                <a:solidFill>
                  <a:srgbClr val="48382D"/>
                </a:solidFill>
                <a:highlight>
                  <a:srgbClr val="FFFFFF"/>
                </a:highlight>
                <a:latin typeface="Oxygen"/>
                <a:ea typeface="Oxygen"/>
                <a:cs typeface="Oxygen"/>
                <a:sym typeface="Oxygen"/>
              </a:rPr>
              <a:t> can be retrieved to find data regarding all students in your classes or instructional groups. </a:t>
            </a:r>
            <a:r>
              <a:rPr b="1" lang="en" sz="1700">
                <a:solidFill>
                  <a:srgbClr val="48382D"/>
                </a:solidFill>
                <a:highlight>
                  <a:srgbClr val="FFFFFF"/>
                </a:highlight>
                <a:latin typeface="Oxygen"/>
                <a:ea typeface="Oxygen"/>
                <a:cs typeface="Oxygen"/>
                <a:sym typeface="Oxygen"/>
              </a:rPr>
              <a:t>Class Reports </a:t>
            </a:r>
            <a:r>
              <a:rPr lang="en" sz="1700">
                <a:solidFill>
                  <a:srgbClr val="48382D"/>
                </a:solidFill>
                <a:highlight>
                  <a:srgbClr val="FFFFFF"/>
                </a:highlight>
                <a:latin typeface="Oxygen"/>
                <a:ea typeface="Oxygen"/>
                <a:cs typeface="Oxygen"/>
                <a:sym typeface="Oxygen"/>
              </a:rPr>
              <a:t>are a great way to find trends within your class or instructional group and aid you in creating classroom instruction that will meet students at the their needs. </a:t>
            </a:r>
            <a:endParaRPr sz="1700">
              <a:solidFill>
                <a:srgbClr val="48382D"/>
              </a:solidFill>
              <a:highlight>
                <a:srgbClr val="FFFFFF"/>
              </a:highlight>
              <a:latin typeface="Oxygen"/>
              <a:ea typeface="Oxygen"/>
              <a:cs typeface="Oxygen"/>
              <a:sym typeface="Oxyge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1"/>
          <p:cNvPicPr preferRelativeResize="0"/>
          <p:nvPr/>
        </p:nvPicPr>
        <p:blipFill>
          <a:blip r:embed="rId3">
            <a:alphaModFix/>
          </a:blip>
          <a:stretch>
            <a:fillRect/>
          </a:stretch>
        </p:blipFill>
        <p:spPr>
          <a:xfrm>
            <a:off x="1323672" y="1752460"/>
            <a:ext cx="1638575" cy="1638575"/>
          </a:xfrm>
          <a:prstGeom prst="rect">
            <a:avLst/>
          </a:prstGeom>
          <a:noFill/>
          <a:ln>
            <a:noFill/>
          </a:ln>
        </p:spPr>
      </p:pic>
      <p:sp>
        <p:nvSpPr>
          <p:cNvPr id="225" name="Google Shape;225;p21"/>
          <p:cNvSpPr txBox="1"/>
          <p:nvPr/>
        </p:nvSpPr>
        <p:spPr>
          <a:xfrm>
            <a:off x="1256676" y="210577"/>
            <a:ext cx="6984900" cy="648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EB856"/>
              </a:buClr>
              <a:buFont typeface="Arial"/>
              <a:buNone/>
            </a:pPr>
            <a:r>
              <a:rPr b="1" lang="en" sz="3200">
                <a:solidFill>
                  <a:srgbClr val="FEB856"/>
                </a:solidFill>
              </a:rPr>
              <a:t>What is i-Ready?</a:t>
            </a:r>
            <a:endParaRPr b="1" i="0" sz="3200" u="none" cap="none" strike="noStrike">
              <a:solidFill>
                <a:srgbClr val="FEB856"/>
              </a:solidFill>
              <a:latin typeface="Arial"/>
              <a:ea typeface="Arial"/>
              <a:cs typeface="Arial"/>
              <a:sym typeface="Arial"/>
            </a:endParaRPr>
          </a:p>
        </p:txBody>
      </p:sp>
      <p:sp>
        <p:nvSpPr>
          <p:cNvPr id="226" name="Google Shape;226;p21"/>
          <p:cNvSpPr txBox="1"/>
          <p:nvPr/>
        </p:nvSpPr>
        <p:spPr>
          <a:xfrm>
            <a:off x="3595375" y="921875"/>
            <a:ext cx="5233800" cy="3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xygen"/>
                <a:ea typeface="Oxygen"/>
                <a:cs typeface="Oxygen"/>
                <a:sym typeface="Oxygen"/>
              </a:rPr>
              <a:t>i-Ready is an interactive online learning environment designed to assess students and provide individualized instruction based on each one’s unique needs. </a:t>
            </a:r>
            <a:endParaRPr sz="1800">
              <a:latin typeface="Oxygen"/>
              <a:ea typeface="Oxygen"/>
              <a:cs typeface="Oxygen"/>
              <a:sym typeface="Oxygen"/>
            </a:endParaRPr>
          </a:p>
          <a:p>
            <a:pPr indent="0" lvl="0" marL="0" rtl="0" algn="l">
              <a:spcBef>
                <a:spcPts val="0"/>
              </a:spcBef>
              <a:spcAft>
                <a:spcPts val="0"/>
              </a:spcAft>
              <a:buNone/>
            </a:pPr>
            <a:r>
              <a:t/>
            </a:r>
            <a:endParaRPr sz="1800">
              <a:latin typeface="Oxygen"/>
              <a:ea typeface="Oxygen"/>
              <a:cs typeface="Oxygen"/>
              <a:sym typeface="Oxygen"/>
            </a:endParaRPr>
          </a:p>
          <a:p>
            <a:pPr indent="0" lvl="0" marL="0" rtl="0" algn="l">
              <a:spcBef>
                <a:spcPts val="0"/>
              </a:spcBef>
              <a:spcAft>
                <a:spcPts val="0"/>
              </a:spcAft>
              <a:buNone/>
            </a:pPr>
            <a:r>
              <a:rPr lang="en" sz="1800">
                <a:latin typeface="Oxygen"/>
                <a:ea typeface="Oxygen"/>
                <a:cs typeface="Oxygen"/>
                <a:sym typeface="Oxygen"/>
              </a:rPr>
              <a:t>i-Ready is a web-based program and will work on many Windows or Mac computers and laptops.  Since I-Ready is web-based, it is accessible anywhere and anytime you are connected to the internet.</a:t>
            </a:r>
            <a:endParaRPr sz="1800">
              <a:latin typeface="Oxygen"/>
              <a:ea typeface="Oxygen"/>
              <a:cs typeface="Oxygen"/>
              <a:sym typeface="Oxyge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9"/>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a:solidFill>
                  <a:srgbClr val="FEB856"/>
                </a:solidFill>
              </a:rPr>
              <a:t>Are the students learning?</a:t>
            </a:r>
            <a:endParaRPr b="1" sz="3600">
              <a:solidFill>
                <a:srgbClr val="3F3F3F"/>
              </a:solidFill>
              <a:latin typeface="Arial"/>
              <a:ea typeface="Arial"/>
              <a:cs typeface="Arial"/>
              <a:sym typeface="Arial"/>
            </a:endParaRPr>
          </a:p>
        </p:txBody>
      </p:sp>
      <p:sp>
        <p:nvSpPr>
          <p:cNvPr id="355" name="Google Shape;355;p39"/>
          <p:cNvSpPr txBox="1"/>
          <p:nvPr/>
        </p:nvSpPr>
        <p:spPr>
          <a:xfrm>
            <a:off x="486225" y="1005025"/>
            <a:ext cx="8349600" cy="37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rgbClr val="48382D"/>
                </a:solidFill>
                <a:highlight>
                  <a:srgbClr val="FFFFFF"/>
                </a:highlight>
                <a:latin typeface="Oxygen"/>
                <a:ea typeface="Oxygen"/>
                <a:cs typeface="Oxygen"/>
                <a:sym typeface="Oxygen"/>
              </a:rPr>
              <a:t>Student </a:t>
            </a:r>
            <a:r>
              <a:rPr b="1" lang="en" sz="1700" u="sng">
                <a:solidFill>
                  <a:srgbClr val="48382D"/>
                </a:solidFill>
                <a:highlight>
                  <a:srgbClr val="FFFFFF"/>
                </a:highlight>
                <a:latin typeface="Oxygen"/>
                <a:ea typeface="Oxygen"/>
                <a:cs typeface="Oxygen"/>
                <a:sym typeface="Oxygen"/>
              </a:rPr>
              <a:t>Reports</a:t>
            </a:r>
            <a:endParaRPr sz="1700" u="sng">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1700">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rPr lang="en" sz="1800">
                <a:solidFill>
                  <a:srgbClr val="48382D"/>
                </a:solidFill>
                <a:highlight>
                  <a:srgbClr val="FFFFFF"/>
                </a:highlight>
                <a:latin typeface="Oxygen"/>
                <a:ea typeface="Oxygen"/>
                <a:cs typeface="Oxygen"/>
                <a:sym typeface="Oxygen"/>
              </a:rPr>
              <a:t>i-Ready </a:t>
            </a:r>
            <a:r>
              <a:rPr b="1" lang="en" sz="1800">
                <a:solidFill>
                  <a:srgbClr val="48382D"/>
                </a:solidFill>
                <a:highlight>
                  <a:srgbClr val="FFFFFF"/>
                </a:highlight>
                <a:latin typeface="Oxygen"/>
                <a:ea typeface="Oxygen"/>
                <a:cs typeface="Oxygen"/>
                <a:sym typeface="Oxygen"/>
              </a:rPr>
              <a:t>Student Reports</a:t>
            </a:r>
            <a:r>
              <a:rPr lang="en" sz="1800">
                <a:solidFill>
                  <a:srgbClr val="48382D"/>
                </a:solidFill>
                <a:highlight>
                  <a:srgbClr val="FFFFFF"/>
                </a:highlight>
                <a:latin typeface="Oxygen"/>
                <a:ea typeface="Oxygen"/>
                <a:cs typeface="Oxygen"/>
                <a:sym typeface="Oxygen"/>
              </a:rPr>
              <a:t> can be used to guide you in better understanding an individual students strengths and weaknesses as well as determine how instructional assignments are aiding their growth in Math and Reading. </a:t>
            </a:r>
            <a:r>
              <a:rPr b="1" lang="en" sz="1800">
                <a:solidFill>
                  <a:srgbClr val="48382D"/>
                </a:solidFill>
                <a:highlight>
                  <a:srgbClr val="FFFFFF"/>
                </a:highlight>
                <a:latin typeface="Oxygen"/>
                <a:ea typeface="Oxygen"/>
                <a:cs typeface="Oxygen"/>
                <a:sym typeface="Oxygen"/>
              </a:rPr>
              <a:t>Student Reports </a:t>
            </a:r>
            <a:r>
              <a:rPr lang="en" sz="1800">
                <a:solidFill>
                  <a:srgbClr val="48382D"/>
                </a:solidFill>
                <a:highlight>
                  <a:srgbClr val="FFFFFF"/>
                </a:highlight>
                <a:latin typeface="Oxygen"/>
                <a:ea typeface="Oxygen"/>
                <a:cs typeface="Oxygen"/>
                <a:sym typeface="Oxygen"/>
              </a:rPr>
              <a:t>can be created as both individualized reports as well as batch reports for an entire class or instructional group. </a:t>
            </a:r>
            <a:r>
              <a:rPr b="1" lang="en" sz="1800">
                <a:solidFill>
                  <a:srgbClr val="48382D"/>
                </a:solidFill>
                <a:highlight>
                  <a:srgbClr val="FFFFFF"/>
                </a:highlight>
                <a:latin typeface="Oxygen"/>
                <a:ea typeface="Oxygen"/>
                <a:cs typeface="Oxygen"/>
                <a:sym typeface="Oxygen"/>
              </a:rPr>
              <a:t>Student Reports </a:t>
            </a:r>
            <a:r>
              <a:rPr lang="en" sz="1800">
                <a:solidFill>
                  <a:srgbClr val="48382D"/>
                </a:solidFill>
                <a:highlight>
                  <a:srgbClr val="FFFFFF"/>
                </a:highlight>
                <a:latin typeface="Oxygen"/>
                <a:ea typeface="Oxygen"/>
                <a:cs typeface="Oxygen"/>
                <a:sym typeface="Oxygen"/>
              </a:rPr>
              <a:t>are a great way to zero on how each student is doing as well as providing information to share with parents and other teachers that may work with a student.</a:t>
            </a:r>
            <a:endParaRPr sz="2100">
              <a:solidFill>
                <a:srgbClr val="48382D"/>
              </a:solidFill>
              <a:highlight>
                <a:srgbClr val="FFFFFF"/>
              </a:highlight>
              <a:latin typeface="Oxygen"/>
              <a:ea typeface="Oxygen"/>
              <a:cs typeface="Oxygen"/>
              <a:sym typeface="Oxyge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0">
            <a:hlinkClick r:id="rId3"/>
          </p:cNvPr>
          <p:cNvPicPr preferRelativeResize="0"/>
          <p:nvPr/>
        </p:nvPicPr>
        <p:blipFill>
          <a:blip r:embed="rId4">
            <a:alphaModFix/>
          </a:blip>
          <a:stretch>
            <a:fillRect/>
          </a:stretch>
        </p:blipFill>
        <p:spPr>
          <a:xfrm>
            <a:off x="1548500" y="302750"/>
            <a:ext cx="6047000" cy="453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1"/>
          <p:cNvPicPr preferRelativeResize="0"/>
          <p:nvPr/>
        </p:nvPicPr>
        <p:blipFill>
          <a:blip r:embed="rId3">
            <a:alphaModFix/>
          </a:blip>
          <a:stretch>
            <a:fillRect/>
          </a:stretch>
        </p:blipFill>
        <p:spPr>
          <a:xfrm>
            <a:off x="590700" y="1080550"/>
            <a:ext cx="3790950" cy="3790950"/>
          </a:xfrm>
          <a:prstGeom prst="rect">
            <a:avLst/>
          </a:prstGeom>
          <a:noFill/>
          <a:ln>
            <a:noFill/>
          </a:ln>
        </p:spPr>
      </p:pic>
      <p:pic>
        <p:nvPicPr>
          <p:cNvPr id="366" name="Google Shape;366;p41"/>
          <p:cNvPicPr preferRelativeResize="0"/>
          <p:nvPr/>
        </p:nvPicPr>
        <p:blipFill>
          <a:blip r:embed="rId4">
            <a:alphaModFix/>
          </a:blip>
          <a:stretch>
            <a:fillRect/>
          </a:stretch>
        </p:blipFill>
        <p:spPr>
          <a:xfrm>
            <a:off x="5320400" y="1493050"/>
            <a:ext cx="3438525" cy="132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nvSpPr>
        <p:spPr>
          <a:xfrm>
            <a:off x="212050" y="164400"/>
            <a:ext cx="7064100" cy="7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latin typeface="Indie Flower"/>
                <a:ea typeface="Indie Flower"/>
                <a:cs typeface="Indie Flower"/>
                <a:sym typeface="Indie Flower"/>
              </a:rPr>
              <a:t>How to Access i-Ready?</a:t>
            </a:r>
            <a:endParaRPr b="1" sz="3700">
              <a:latin typeface="Indie Flower"/>
              <a:ea typeface="Indie Flower"/>
              <a:cs typeface="Indie Flower"/>
              <a:sym typeface="Indie Flower"/>
            </a:endParaRPr>
          </a:p>
        </p:txBody>
      </p:sp>
      <p:sp>
        <p:nvSpPr>
          <p:cNvPr id="232" name="Google Shape;232;p22"/>
          <p:cNvSpPr txBox="1"/>
          <p:nvPr/>
        </p:nvSpPr>
        <p:spPr>
          <a:xfrm>
            <a:off x="1146175" y="899100"/>
            <a:ext cx="7309200" cy="397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t>📝 </a:t>
            </a:r>
            <a:r>
              <a:rPr lang="en" sz="1800"/>
              <a:t>Go to the NPS Website</a:t>
            </a:r>
            <a:endParaRPr sz="1800"/>
          </a:p>
          <a:p>
            <a:pPr indent="0" lvl="0" marL="0" rtl="0" algn="l">
              <a:lnSpc>
                <a:spcPct val="150000"/>
              </a:lnSpc>
              <a:spcBef>
                <a:spcPts val="0"/>
              </a:spcBef>
              <a:spcAft>
                <a:spcPts val="0"/>
              </a:spcAft>
              <a:buNone/>
            </a:pPr>
            <a:r>
              <a:rPr lang="en" sz="1800"/>
              <a:t>📝 Go to the Student Portal</a:t>
            </a:r>
            <a:endParaRPr sz="1800"/>
          </a:p>
          <a:p>
            <a:pPr indent="0" lvl="0" marL="0" rtl="0" algn="l">
              <a:lnSpc>
                <a:spcPct val="150000"/>
              </a:lnSpc>
              <a:spcBef>
                <a:spcPts val="0"/>
              </a:spcBef>
              <a:spcAft>
                <a:spcPts val="0"/>
              </a:spcAft>
              <a:buNone/>
            </a:pPr>
            <a:r>
              <a:rPr lang="en" sz="1800"/>
              <a:t>📝 Click on i-ready</a:t>
            </a:r>
            <a:endParaRPr sz="1800"/>
          </a:p>
          <a:p>
            <a:pPr indent="0" lvl="0" marL="0" rtl="0" algn="l">
              <a:lnSpc>
                <a:spcPct val="150000"/>
              </a:lnSpc>
              <a:spcBef>
                <a:spcPts val="0"/>
              </a:spcBef>
              <a:spcAft>
                <a:spcPts val="0"/>
              </a:spcAft>
              <a:buNone/>
            </a:pPr>
            <a:r>
              <a:rPr lang="en" sz="1800"/>
              <a:t>📝 Log in with Google </a:t>
            </a:r>
            <a:endParaRPr sz="1800"/>
          </a:p>
          <a:p>
            <a:pPr indent="0" lvl="0" marL="0" rtl="0" algn="l">
              <a:spcBef>
                <a:spcPts val="0"/>
              </a:spcBef>
              <a:spcAft>
                <a:spcPts val="0"/>
              </a:spcAft>
              <a:buNone/>
            </a:pPr>
            <a:r>
              <a:rPr lang="en" sz="1800">
                <a:solidFill>
                  <a:schemeClr val="dk1"/>
                </a:solidFill>
              </a:rPr>
              <a:t>📝 Students will log in with Google </a:t>
            </a:r>
            <a:endParaRPr sz="1800">
              <a:solidFill>
                <a:schemeClr val="dk1"/>
              </a:solidFill>
            </a:endParaRPr>
          </a:p>
          <a:p>
            <a:pPr indent="457200" lvl="0" marL="0" rtl="0" algn="l">
              <a:spcBef>
                <a:spcPts val="0"/>
              </a:spcBef>
              <a:spcAft>
                <a:spcPts val="0"/>
              </a:spcAft>
              <a:buClr>
                <a:schemeClr val="dk1"/>
              </a:buClr>
              <a:buSzPts val="1100"/>
              <a:buFont typeface="Arial"/>
              <a:buNone/>
            </a:pPr>
            <a:r>
              <a:rPr lang="en" sz="1800">
                <a:solidFill>
                  <a:schemeClr val="dk1"/>
                </a:solidFill>
              </a:rPr>
              <a:t>as well</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233" name="Google Shape;233;p22"/>
          <p:cNvPicPr preferRelativeResize="0"/>
          <p:nvPr/>
        </p:nvPicPr>
        <p:blipFill>
          <a:blip r:embed="rId3">
            <a:alphaModFix/>
          </a:blip>
          <a:stretch>
            <a:fillRect/>
          </a:stretch>
        </p:blipFill>
        <p:spPr>
          <a:xfrm>
            <a:off x="5260102" y="1527325"/>
            <a:ext cx="3543725" cy="2355850"/>
          </a:xfrm>
          <a:prstGeom prst="rect">
            <a:avLst/>
          </a:prstGeom>
          <a:noFill/>
          <a:ln>
            <a:noFill/>
          </a:ln>
        </p:spPr>
      </p:pic>
      <p:pic>
        <p:nvPicPr>
          <p:cNvPr id="234" name="Google Shape;234;p22"/>
          <p:cNvPicPr preferRelativeResize="0"/>
          <p:nvPr/>
        </p:nvPicPr>
        <p:blipFill>
          <a:blip r:embed="rId4">
            <a:alphaModFix/>
          </a:blip>
          <a:stretch>
            <a:fillRect/>
          </a:stretch>
        </p:blipFill>
        <p:spPr>
          <a:xfrm>
            <a:off x="111425" y="3540650"/>
            <a:ext cx="1511625" cy="151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nvSpPr>
        <p:spPr>
          <a:xfrm>
            <a:off x="646175" y="187500"/>
            <a:ext cx="7993500" cy="7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Indie Flower"/>
                <a:ea typeface="Indie Flower"/>
                <a:cs typeface="Indie Flower"/>
                <a:sym typeface="Indie Flower"/>
              </a:rPr>
              <a:t>Teacher Home Page</a:t>
            </a:r>
            <a:endParaRPr b="1" sz="3600">
              <a:latin typeface="Indie Flower"/>
              <a:ea typeface="Indie Flower"/>
              <a:cs typeface="Indie Flower"/>
              <a:sym typeface="Indie Flower"/>
            </a:endParaRPr>
          </a:p>
        </p:txBody>
      </p:sp>
      <p:pic>
        <p:nvPicPr>
          <p:cNvPr id="240" name="Google Shape;240;p23"/>
          <p:cNvPicPr preferRelativeResize="0"/>
          <p:nvPr/>
        </p:nvPicPr>
        <p:blipFill>
          <a:blip r:embed="rId3">
            <a:alphaModFix/>
          </a:blip>
          <a:stretch>
            <a:fillRect/>
          </a:stretch>
        </p:blipFill>
        <p:spPr>
          <a:xfrm>
            <a:off x="4171825" y="1248225"/>
            <a:ext cx="4724400" cy="2800350"/>
          </a:xfrm>
          <a:prstGeom prst="rect">
            <a:avLst/>
          </a:prstGeom>
          <a:noFill/>
          <a:ln>
            <a:noFill/>
          </a:ln>
        </p:spPr>
      </p:pic>
      <p:sp>
        <p:nvSpPr>
          <p:cNvPr id="241" name="Google Shape;241;p23"/>
          <p:cNvSpPr txBox="1"/>
          <p:nvPr/>
        </p:nvSpPr>
        <p:spPr>
          <a:xfrm>
            <a:off x="305550" y="1073150"/>
            <a:ext cx="3519900" cy="34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8382D"/>
                </a:solidFill>
                <a:latin typeface="Oxygen"/>
                <a:ea typeface="Oxygen"/>
                <a:cs typeface="Oxygen"/>
                <a:sym typeface="Oxygen"/>
              </a:rPr>
              <a:t>Once signed in you will automatically be on the teacher </a:t>
            </a:r>
            <a:r>
              <a:rPr b="1" lang="en" sz="1600">
                <a:solidFill>
                  <a:srgbClr val="48382D"/>
                </a:solidFill>
                <a:latin typeface="Oxygen"/>
                <a:ea typeface="Oxygen"/>
                <a:cs typeface="Oxygen"/>
                <a:sym typeface="Oxygen"/>
              </a:rPr>
              <a:t>Home </a:t>
            </a:r>
            <a:r>
              <a:rPr lang="en" sz="1600">
                <a:solidFill>
                  <a:srgbClr val="48382D"/>
                </a:solidFill>
                <a:latin typeface="Oxygen"/>
                <a:ea typeface="Oxygen"/>
                <a:cs typeface="Oxygen"/>
                <a:sym typeface="Oxygen"/>
              </a:rPr>
              <a:t>tab. On the teacher </a:t>
            </a:r>
            <a:r>
              <a:rPr b="1" lang="en" sz="1600">
                <a:solidFill>
                  <a:srgbClr val="48382D"/>
                </a:solidFill>
                <a:latin typeface="Oxygen"/>
                <a:ea typeface="Oxygen"/>
                <a:cs typeface="Oxygen"/>
                <a:sym typeface="Oxygen"/>
              </a:rPr>
              <a:t>Home</a:t>
            </a:r>
            <a:r>
              <a:rPr lang="en" sz="1600">
                <a:solidFill>
                  <a:srgbClr val="48382D"/>
                </a:solidFill>
                <a:latin typeface="Oxygen"/>
                <a:ea typeface="Oxygen"/>
                <a:cs typeface="Oxygen"/>
                <a:sym typeface="Oxygen"/>
              </a:rPr>
              <a:t> tab you can get a quick glance at what is currently happening with your classes and students. The teacher </a:t>
            </a:r>
            <a:r>
              <a:rPr b="1" lang="en" sz="1600">
                <a:solidFill>
                  <a:srgbClr val="48382D"/>
                </a:solidFill>
                <a:latin typeface="Oxygen"/>
                <a:ea typeface="Oxygen"/>
                <a:cs typeface="Oxygen"/>
                <a:sym typeface="Oxygen"/>
              </a:rPr>
              <a:t>Home</a:t>
            </a:r>
            <a:r>
              <a:rPr lang="en" sz="1600">
                <a:solidFill>
                  <a:srgbClr val="48382D"/>
                </a:solidFill>
                <a:latin typeface="Oxygen"/>
                <a:ea typeface="Oxygen"/>
                <a:cs typeface="Oxygen"/>
                <a:sym typeface="Oxygen"/>
              </a:rPr>
              <a:t> tab also provides you with access to the follow i-Ready features: </a:t>
            </a:r>
            <a:endParaRPr sz="1600">
              <a:solidFill>
                <a:srgbClr val="48382D"/>
              </a:solidFill>
              <a:latin typeface="Oxygen"/>
              <a:ea typeface="Oxygen"/>
              <a:cs typeface="Oxygen"/>
              <a:sym typeface="Oxygen"/>
            </a:endParaRPr>
          </a:p>
          <a:p>
            <a:pPr indent="-330200" lvl="0" marL="457200" rtl="0" algn="l">
              <a:spcBef>
                <a:spcPts val="0"/>
              </a:spcBef>
              <a:spcAft>
                <a:spcPts val="0"/>
              </a:spcAft>
              <a:buClr>
                <a:srgbClr val="48382D"/>
              </a:buClr>
              <a:buSzPts val="1600"/>
              <a:buFont typeface="Oxygen"/>
              <a:buChar char="●"/>
            </a:pPr>
            <a:r>
              <a:rPr lang="en" sz="1600">
                <a:solidFill>
                  <a:srgbClr val="48382D"/>
                </a:solidFill>
                <a:latin typeface="Oxygen"/>
                <a:ea typeface="Oxygen"/>
                <a:cs typeface="Oxygen"/>
                <a:sym typeface="Oxygen"/>
              </a:rPr>
              <a:t>Roster</a:t>
            </a:r>
            <a:endParaRPr sz="1600">
              <a:solidFill>
                <a:srgbClr val="48382D"/>
              </a:solidFill>
              <a:latin typeface="Oxygen"/>
              <a:ea typeface="Oxygen"/>
              <a:cs typeface="Oxygen"/>
              <a:sym typeface="Oxygen"/>
            </a:endParaRPr>
          </a:p>
          <a:p>
            <a:pPr indent="-330200" lvl="0" marL="457200" rtl="0" algn="l">
              <a:spcBef>
                <a:spcPts val="0"/>
              </a:spcBef>
              <a:spcAft>
                <a:spcPts val="0"/>
              </a:spcAft>
              <a:buClr>
                <a:srgbClr val="48382D"/>
              </a:buClr>
              <a:buSzPts val="1600"/>
              <a:buFont typeface="Oxygen"/>
              <a:buChar char="●"/>
            </a:pPr>
            <a:r>
              <a:rPr lang="en" sz="1600">
                <a:solidFill>
                  <a:srgbClr val="48382D"/>
                </a:solidFill>
                <a:latin typeface="Oxygen"/>
                <a:ea typeface="Oxygen"/>
                <a:cs typeface="Oxygen"/>
                <a:sym typeface="Oxygen"/>
              </a:rPr>
              <a:t>Assignments</a:t>
            </a:r>
            <a:endParaRPr sz="1600">
              <a:solidFill>
                <a:srgbClr val="48382D"/>
              </a:solidFill>
              <a:latin typeface="Oxygen"/>
              <a:ea typeface="Oxygen"/>
              <a:cs typeface="Oxygen"/>
              <a:sym typeface="Oxygen"/>
            </a:endParaRPr>
          </a:p>
          <a:p>
            <a:pPr indent="-330200" lvl="0" marL="457200" rtl="0" algn="l">
              <a:spcBef>
                <a:spcPts val="0"/>
              </a:spcBef>
              <a:spcAft>
                <a:spcPts val="0"/>
              </a:spcAft>
              <a:buClr>
                <a:srgbClr val="48382D"/>
              </a:buClr>
              <a:buSzPts val="1600"/>
              <a:buFont typeface="Oxygen"/>
              <a:buChar char="●"/>
            </a:pPr>
            <a:r>
              <a:rPr lang="en" sz="1600">
                <a:solidFill>
                  <a:srgbClr val="48382D"/>
                </a:solidFill>
                <a:latin typeface="Oxygen"/>
                <a:ea typeface="Oxygen"/>
                <a:cs typeface="Oxygen"/>
                <a:sym typeface="Oxygen"/>
              </a:rPr>
              <a:t>Reports</a:t>
            </a:r>
            <a:endParaRPr sz="1600">
              <a:solidFill>
                <a:srgbClr val="48382D"/>
              </a:solidFill>
              <a:latin typeface="Oxygen"/>
              <a:ea typeface="Oxygen"/>
              <a:cs typeface="Oxygen"/>
              <a:sym typeface="Oxygen"/>
            </a:endParaRPr>
          </a:p>
          <a:p>
            <a:pPr indent="-330200" lvl="0" marL="457200" rtl="0" algn="l">
              <a:spcBef>
                <a:spcPts val="0"/>
              </a:spcBef>
              <a:spcAft>
                <a:spcPts val="0"/>
              </a:spcAft>
              <a:buClr>
                <a:srgbClr val="48382D"/>
              </a:buClr>
              <a:buSzPts val="1600"/>
              <a:buFont typeface="Oxygen"/>
              <a:buChar char="●"/>
            </a:pPr>
            <a:r>
              <a:rPr lang="en" sz="1600">
                <a:solidFill>
                  <a:srgbClr val="48382D"/>
                </a:solidFill>
                <a:latin typeface="Oxygen"/>
                <a:ea typeface="Oxygen"/>
                <a:cs typeface="Oxygen"/>
                <a:sym typeface="Oxygen"/>
              </a:rPr>
              <a:t>Resources</a:t>
            </a:r>
            <a:endParaRPr sz="1600">
              <a:solidFill>
                <a:srgbClr val="48382D"/>
              </a:solidFill>
              <a:latin typeface="Oxygen"/>
              <a:ea typeface="Oxygen"/>
              <a:cs typeface="Oxygen"/>
              <a:sym typeface="Oxygen"/>
            </a:endParaRPr>
          </a:p>
          <a:p>
            <a:pPr indent="0" lvl="0" marL="457200" rtl="0" algn="l">
              <a:spcBef>
                <a:spcPts val="0"/>
              </a:spcBef>
              <a:spcAft>
                <a:spcPts val="0"/>
              </a:spcAft>
              <a:buNone/>
            </a:pPr>
            <a:r>
              <a:t/>
            </a:r>
            <a:endParaRPr sz="1600">
              <a:solidFill>
                <a:srgbClr val="48382D"/>
              </a:solidFill>
              <a:latin typeface="Oxygen"/>
              <a:ea typeface="Oxygen"/>
              <a:cs typeface="Oxygen"/>
              <a:sym typeface="Oxygen"/>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0" y="25735"/>
            <a:ext cx="9144000" cy="77653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lang="en" sz="3500"/>
              <a:t>What Can You Learn from the Home Tab?</a:t>
            </a:r>
            <a:endParaRPr b="1" i="0" sz="3500" u="none" cap="none" strike="noStrike">
              <a:solidFill>
                <a:srgbClr val="FEB856"/>
              </a:solidFill>
              <a:latin typeface="Arial"/>
              <a:ea typeface="Arial"/>
              <a:cs typeface="Arial"/>
              <a:sym typeface="Arial"/>
            </a:endParaRPr>
          </a:p>
        </p:txBody>
      </p:sp>
      <p:pic>
        <p:nvPicPr>
          <p:cNvPr id="247" name="Google Shape;247;p24"/>
          <p:cNvPicPr preferRelativeResize="0"/>
          <p:nvPr/>
        </p:nvPicPr>
        <p:blipFill>
          <a:blip r:embed="rId3">
            <a:alphaModFix/>
          </a:blip>
          <a:stretch>
            <a:fillRect/>
          </a:stretch>
        </p:blipFill>
        <p:spPr>
          <a:xfrm>
            <a:off x="708750" y="897915"/>
            <a:ext cx="1904570" cy="4036435"/>
          </a:xfrm>
          <a:prstGeom prst="rect">
            <a:avLst/>
          </a:prstGeom>
          <a:noFill/>
          <a:ln>
            <a:noFill/>
          </a:ln>
        </p:spPr>
      </p:pic>
      <p:sp>
        <p:nvSpPr>
          <p:cNvPr id="248" name="Google Shape;248;p24"/>
          <p:cNvSpPr txBox="1"/>
          <p:nvPr/>
        </p:nvSpPr>
        <p:spPr>
          <a:xfrm>
            <a:off x="2917025" y="1005125"/>
            <a:ext cx="6040500" cy="3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48382D"/>
                </a:solidFill>
                <a:highlight>
                  <a:srgbClr val="FFFFFF"/>
                </a:highlight>
                <a:latin typeface="Oxygen"/>
                <a:ea typeface="Oxygen"/>
                <a:cs typeface="Oxygen"/>
                <a:sym typeface="Oxygen"/>
              </a:rPr>
              <a:t>Most Recent Diagnostic</a:t>
            </a:r>
            <a:endParaRPr b="1" u="sng">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rPr lang="en" sz="1300">
                <a:solidFill>
                  <a:srgbClr val="48382D"/>
                </a:solidFill>
                <a:highlight>
                  <a:srgbClr val="FFFFFF"/>
                </a:highlight>
                <a:latin typeface="Oxygen"/>
                <a:ea typeface="Oxygen"/>
                <a:cs typeface="Oxygen"/>
                <a:sym typeface="Oxygen"/>
              </a:rPr>
              <a:t>Teachers can get an up-to-date view of how their classes and students are doing by reviewing the information under </a:t>
            </a:r>
            <a:r>
              <a:rPr b="1" lang="en" sz="1300">
                <a:solidFill>
                  <a:srgbClr val="48382D"/>
                </a:solidFill>
                <a:highlight>
                  <a:srgbClr val="FFFFFF"/>
                </a:highlight>
                <a:latin typeface="Oxygen"/>
                <a:ea typeface="Oxygen"/>
                <a:cs typeface="Oxygen"/>
                <a:sym typeface="Oxygen"/>
              </a:rPr>
              <a:t>Most Recent Diagnostic</a:t>
            </a:r>
            <a:r>
              <a:rPr lang="en" sz="1300">
                <a:solidFill>
                  <a:srgbClr val="48382D"/>
                </a:solidFill>
                <a:highlight>
                  <a:srgbClr val="FFFFFF"/>
                </a:highlight>
                <a:latin typeface="Oxygen"/>
                <a:ea typeface="Oxygen"/>
                <a:cs typeface="Oxygen"/>
                <a:sym typeface="Oxygen"/>
              </a:rPr>
              <a:t>. </a:t>
            </a:r>
            <a:endParaRPr sz="1300">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Oxygen"/>
              <a:ea typeface="Oxygen"/>
              <a:cs typeface="Oxygen"/>
              <a:sym typeface="Oxygen"/>
            </a:endParaRPr>
          </a:p>
          <a:p>
            <a:pPr indent="0" lvl="0" marL="0" rtl="0" algn="l">
              <a:spcBef>
                <a:spcPts val="0"/>
              </a:spcBef>
              <a:spcAft>
                <a:spcPts val="0"/>
              </a:spcAft>
              <a:buNone/>
            </a:pPr>
            <a:r>
              <a:rPr lang="en" sz="1300">
                <a:solidFill>
                  <a:srgbClr val="48382D"/>
                </a:solidFill>
                <a:highlight>
                  <a:srgbClr val="FFFFFF"/>
                </a:highlight>
                <a:latin typeface="Oxygen"/>
                <a:ea typeface="Oxygen"/>
                <a:cs typeface="Oxygen"/>
                <a:sym typeface="Oxygen"/>
              </a:rPr>
              <a:t>Want to know how your class did on their last Reading and/or Math diagnostic? Clicking on </a:t>
            </a:r>
            <a:r>
              <a:rPr b="1" lang="en" sz="1300">
                <a:solidFill>
                  <a:srgbClr val="48382D"/>
                </a:solidFill>
                <a:highlight>
                  <a:srgbClr val="FFFFFF"/>
                </a:highlight>
                <a:latin typeface="Oxygen"/>
                <a:ea typeface="Oxygen"/>
                <a:cs typeface="Oxygen"/>
                <a:sym typeface="Oxygen"/>
              </a:rPr>
              <a:t>How did my class perform on the Diagnostic</a:t>
            </a:r>
            <a:r>
              <a:rPr lang="en" sz="1300">
                <a:solidFill>
                  <a:srgbClr val="48382D"/>
                </a:solidFill>
                <a:highlight>
                  <a:srgbClr val="FFFFFF"/>
                </a:highlight>
                <a:latin typeface="Oxygen"/>
                <a:ea typeface="Oxygen"/>
                <a:cs typeface="Oxygen"/>
                <a:sym typeface="Oxygen"/>
              </a:rPr>
              <a:t> will give you quick access to the </a:t>
            </a:r>
            <a:r>
              <a:rPr b="1" lang="en" sz="1300">
                <a:solidFill>
                  <a:srgbClr val="48382D"/>
                </a:solidFill>
                <a:highlight>
                  <a:srgbClr val="FFFFFF"/>
                </a:highlight>
                <a:latin typeface="Oxygen"/>
                <a:ea typeface="Oxygen"/>
                <a:cs typeface="Oxygen"/>
                <a:sym typeface="Oxygen"/>
              </a:rPr>
              <a:t>Class Profile </a:t>
            </a:r>
            <a:r>
              <a:rPr lang="en" sz="1300">
                <a:solidFill>
                  <a:srgbClr val="48382D"/>
                </a:solidFill>
                <a:highlight>
                  <a:srgbClr val="FFFFFF"/>
                </a:highlight>
                <a:latin typeface="Oxygen"/>
                <a:ea typeface="Oxygen"/>
                <a:cs typeface="Oxygen"/>
                <a:sym typeface="Oxygen"/>
              </a:rPr>
              <a:t>report. The </a:t>
            </a:r>
            <a:r>
              <a:rPr b="1" lang="en" sz="1300">
                <a:solidFill>
                  <a:srgbClr val="48382D"/>
                </a:solidFill>
                <a:highlight>
                  <a:srgbClr val="FFFFFF"/>
                </a:highlight>
                <a:latin typeface="Oxygen"/>
                <a:ea typeface="Oxygen"/>
                <a:cs typeface="Oxygen"/>
                <a:sym typeface="Oxygen"/>
              </a:rPr>
              <a:t>Class Profile </a:t>
            </a:r>
            <a:r>
              <a:rPr lang="en" sz="1300">
                <a:solidFill>
                  <a:srgbClr val="48382D"/>
                </a:solidFill>
                <a:highlight>
                  <a:srgbClr val="FFFFFF"/>
                </a:highlight>
                <a:latin typeface="Oxygen"/>
                <a:ea typeface="Oxygen"/>
                <a:cs typeface="Oxygen"/>
                <a:sym typeface="Oxygen"/>
              </a:rPr>
              <a:t>report will give you an overview of your entire class and includes individual student scores as well as domain specific averages for the reports subject. </a:t>
            </a:r>
            <a:endParaRPr sz="1300">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300">
              <a:solidFill>
                <a:srgbClr val="48382D"/>
              </a:solidFill>
              <a:highlight>
                <a:srgbClr val="FFFFFF"/>
              </a:highlight>
              <a:latin typeface="Oxygen"/>
              <a:ea typeface="Oxygen"/>
              <a:cs typeface="Oxygen"/>
              <a:sym typeface="Oxygen"/>
            </a:endParaRPr>
          </a:p>
          <a:p>
            <a:pPr indent="0" lvl="0" marL="0" rtl="0" algn="l">
              <a:spcBef>
                <a:spcPts val="0"/>
              </a:spcBef>
              <a:spcAft>
                <a:spcPts val="0"/>
              </a:spcAft>
              <a:buNone/>
            </a:pPr>
            <a:r>
              <a:rPr lang="en" sz="1300">
                <a:solidFill>
                  <a:srgbClr val="48382D"/>
                </a:solidFill>
                <a:highlight>
                  <a:srgbClr val="FFFFFF"/>
                </a:highlight>
                <a:latin typeface="Oxygen"/>
                <a:ea typeface="Oxygen"/>
                <a:cs typeface="Oxygen"/>
                <a:sym typeface="Oxygen"/>
              </a:rPr>
              <a:t>You're completing a diagnostic testing window and you need to double check who is done and who is not. A quick way to check this is to click on</a:t>
            </a:r>
            <a:r>
              <a:rPr b="1" lang="en" sz="1300">
                <a:solidFill>
                  <a:srgbClr val="48382D"/>
                </a:solidFill>
                <a:highlight>
                  <a:srgbClr val="FFFFFF"/>
                </a:highlight>
                <a:latin typeface="Oxygen"/>
                <a:ea typeface="Oxygen"/>
                <a:cs typeface="Oxygen"/>
                <a:sym typeface="Oxygen"/>
              </a:rPr>
              <a:t> Which students still need to complete the Diagnostic?</a:t>
            </a:r>
            <a:r>
              <a:rPr lang="en" sz="1300">
                <a:solidFill>
                  <a:srgbClr val="48382D"/>
                </a:solidFill>
                <a:highlight>
                  <a:srgbClr val="FFFFFF"/>
                </a:highlight>
                <a:latin typeface="Oxygen"/>
                <a:ea typeface="Oxygen"/>
                <a:cs typeface="Oxygen"/>
                <a:sym typeface="Oxygen"/>
              </a:rPr>
              <a:t> Clicking here will connect you to a report that show's all your students that have not completed a test. The report will also include the last date a student a student worked on an assessment. The </a:t>
            </a:r>
            <a:r>
              <a:rPr b="1" lang="en" sz="1300">
                <a:solidFill>
                  <a:srgbClr val="48382D"/>
                </a:solidFill>
                <a:highlight>
                  <a:srgbClr val="FFFFFF"/>
                </a:highlight>
                <a:latin typeface="Oxygen"/>
                <a:ea typeface="Oxygen"/>
                <a:cs typeface="Oxygen"/>
                <a:sym typeface="Oxygen"/>
              </a:rPr>
              <a:t>Diagnostic Status</a:t>
            </a:r>
            <a:r>
              <a:rPr lang="en" sz="1300">
                <a:solidFill>
                  <a:srgbClr val="48382D"/>
                </a:solidFill>
                <a:highlight>
                  <a:srgbClr val="FFFFFF"/>
                </a:highlight>
                <a:latin typeface="Oxygen"/>
                <a:ea typeface="Oxygen"/>
                <a:cs typeface="Oxygen"/>
                <a:sym typeface="Oxygen"/>
              </a:rPr>
              <a:t> report will show progress for both Math and Reading and is a printable report as well. </a:t>
            </a:r>
            <a:endParaRPr sz="1600">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5"/>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lang="en" sz="3500"/>
              <a:t>What Can You Learn from the Home Tab?</a:t>
            </a:r>
            <a:endParaRPr b="1" i="0" sz="3500" u="none" cap="none" strike="noStrike">
              <a:solidFill>
                <a:srgbClr val="FEB856"/>
              </a:solidFill>
              <a:latin typeface="Arial"/>
              <a:ea typeface="Arial"/>
              <a:cs typeface="Arial"/>
              <a:sym typeface="Arial"/>
            </a:endParaRPr>
          </a:p>
        </p:txBody>
      </p:sp>
      <p:sp>
        <p:nvSpPr>
          <p:cNvPr id="254" name="Google Shape;254;p25"/>
          <p:cNvSpPr txBox="1"/>
          <p:nvPr/>
        </p:nvSpPr>
        <p:spPr>
          <a:xfrm>
            <a:off x="464500" y="802125"/>
            <a:ext cx="6040500" cy="3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u="sng">
                <a:solidFill>
                  <a:srgbClr val="48382D"/>
                </a:solidFill>
                <a:highlight>
                  <a:srgbClr val="FFFFFF"/>
                </a:highlight>
                <a:latin typeface="Oxygen"/>
                <a:ea typeface="Oxygen"/>
                <a:cs typeface="Oxygen"/>
                <a:sym typeface="Oxygen"/>
              </a:rPr>
              <a:t>Instructional Progress</a:t>
            </a:r>
            <a:endParaRPr b="1" sz="1300" u="sng">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rPr lang="en" sz="1200">
                <a:solidFill>
                  <a:srgbClr val="48382D"/>
                </a:solidFill>
                <a:highlight>
                  <a:srgbClr val="FFFFFF"/>
                </a:highlight>
                <a:latin typeface="Oxygen"/>
                <a:ea typeface="Oxygen"/>
                <a:cs typeface="Oxygen"/>
                <a:sym typeface="Oxygen"/>
              </a:rPr>
              <a:t>Teachers can also get an up-to-date view of how their students are progressing through i-Ready instructional lessons by reviewing the information under </a:t>
            </a:r>
            <a:r>
              <a:rPr b="1" lang="en" sz="1200">
                <a:solidFill>
                  <a:srgbClr val="48382D"/>
                </a:solidFill>
                <a:highlight>
                  <a:srgbClr val="FFFFFF"/>
                </a:highlight>
                <a:latin typeface="Oxygen"/>
                <a:ea typeface="Oxygen"/>
                <a:cs typeface="Oxygen"/>
                <a:sym typeface="Oxygen"/>
              </a:rPr>
              <a:t>Instructional Progress.</a:t>
            </a:r>
            <a:endParaRPr b="1" sz="1200">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rPr lang="en" sz="1200">
                <a:solidFill>
                  <a:srgbClr val="48382D"/>
                </a:solidFill>
                <a:highlight>
                  <a:srgbClr val="FFFFFF"/>
                </a:highlight>
                <a:latin typeface="Oxygen"/>
                <a:ea typeface="Oxygen"/>
                <a:cs typeface="Oxygen"/>
                <a:sym typeface="Oxygen"/>
              </a:rPr>
              <a:t>Your class has been completing instructional lessons on i-Ready, but how are they really doing? By clicking on </a:t>
            </a:r>
            <a:r>
              <a:rPr b="1" lang="en" sz="1200">
                <a:solidFill>
                  <a:srgbClr val="48382D"/>
                </a:solidFill>
                <a:highlight>
                  <a:srgbClr val="FFFFFF"/>
                </a:highlight>
                <a:latin typeface="Oxygen"/>
                <a:ea typeface="Oxygen"/>
                <a:cs typeface="Oxygen"/>
                <a:sym typeface="Oxygen"/>
              </a:rPr>
              <a:t>How is my class progressing through the Online Instruction?</a:t>
            </a:r>
            <a:r>
              <a:rPr lang="en" sz="1200">
                <a:solidFill>
                  <a:srgbClr val="48382D"/>
                </a:solidFill>
                <a:highlight>
                  <a:srgbClr val="FFFFFF"/>
                </a:highlight>
                <a:latin typeface="Oxygen"/>
                <a:ea typeface="Oxygen"/>
                <a:cs typeface="Oxygen"/>
                <a:sym typeface="Oxygen"/>
              </a:rPr>
              <a:t> you can get quick access </a:t>
            </a:r>
            <a:r>
              <a:rPr b="1" lang="en" sz="1200">
                <a:solidFill>
                  <a:srgbClr val="48382D"/>
                </a:solidFill>
                <a:highlight>
                  <a:srgbClr val="FFFFFF"/>
                </a:highlight>
                <a:latin typeface="Oxygen"/>
                <a:ea typeface="Oxygen"/>
                <a:cs typeface="Oxygen"/>
                <a:sym typeface="Oxygen"/>
              </a:rPr>
              <a:t>Class Response to Instruction </a:t>
            </a:r>
            <a:r>
              <a:rPr lang="en" sz="1200">
                <a:solidFill>
                  <a:srgbClr val="48382D"/>
                </a:solidFill>
                <a:highlight>
                  <a:srgbClr val="FFFFFF"/>
                </a:highlight>
                <a:latin typeface="Oxygen"/>
                <a:ea typeface="Oxygen"/>
                <a:cs typeface="Oxygen"/>
                <a:sym typeface="Oxygen"/>
              </a:rPr>
              <a:t>report. The </a:t>
            </a:r>
            <a:r>
              <a:rPr b="1" lang="en" sz="1200">
                <a:solidFill>
                  <a:srgbClr val="48382D"/>
                </a:solidFill>
                <a:highlight>
                  <a:srgbClr val="FFFFFF"/>
                </a:highlight>
                <a:latin typeface="Oxygen"/>
                <a:ea typeface="Oxygen"/>
                <a:cs typeface="Oxygen"/>
                <a:sym typeface="Oxygen"/>
              </a:rPr>
              <a:t>Class Response to Instruction </a:t>
            </a:r>
            <a:r>
              <a:rPr lang="en" sz="1200">
                <a:solidFill>
                  <a:srgbClr val="48382D"/>
                </a:solidFill>
                <a:highlight>
                  <a:srgbClr val="FFFFFF"/>
                </a:highlight>
                <a:latin typeface="Oxygen"/>
                <a:ea typeface="Oxygen"/>
                <a:cs typeface="Oxygen"/>
                <a:sym typeface="Oxygen"/>
              </a:rPr>
              <a:t>report provides feedback on how each of your students are doing as well as how the entire class is doing at instruction in specific domians in Math and Reading. </a:t>
            </a:r>
            <a:endParaRPr sz="12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Oxygen"/>
              <a:ea typeface="Oxygen"/>
              <a:cs typeface="Oxygen"/>
              <a:sym typeface="Oxygen"/>
            </a:endParaRPr>
          </a:p>
          <a:p>
            <a:pPr indent="0" lvl="0" marL="0" rtl="0" algn="l">
              <a:spcBef>
                <a:spcPts val="0"/>
              </a:spcBef>
              <a:spcAft>
                <a:spcPts val="0"/>
              </a:spcAft>
              <a:buNone/>
            </a:pPr>
            <a:r>
              <a:rPr lang="en" sz="1200">
                <a:solidFill>
                  <a:srgbClr val="48382D"/>
                </a:solidFill>
                <a:highlight>
                  <a:srgbClr val="FFFFFF"/>
                </a:highlight>
                <a:latin typeface="Oxygen"/>
                <a:ea typeface="Oxygen"/>
                <a:cs typeface="Oxygen"/>
                <a:sym typeface="Oxygen"/>
              </a:rPr>
              <a:t>Don't have the time right now to run a report, but you want a quick idea of whether are not there are students struggling oninstructional lesson? Clicking on </a:t>
            </a:r>
            <a:r>
              <a:rPr b="1" lang="en" sz="1200">
                <a:solidFill>
                  <a:srgbClr val="48382D"/>
                </a:solidFill>
                <a:highlight>
                  <a:srgbClr val="FFFFFF"/>
                </a:highlight>
                <a:latin typeface="Oxygen"/>
                <a:ea typeface="Oxygen"/>
                <a:cs typeface="Oxygen"/>
                <a:sym typeface="Oxygen"/>
              </a:rPr>
              <a:t>Which students are struggling with Online lessons? </a:t>
            </a:r>
            <a:r>
              <a:rPr lang="en" sz="1200">
                <a:solidFill>
                  <a:srgbClr val="48382D"/>
                </a:solidFill>
                <a:highlight>
                  <a:srgbClr val="FFFFFF"/>
                </a:highlight>
                <a:latin typeface="Oxygen"/>
                <a:ea typeface="Oxygen"/>
                <a:cs typeface="Oxygen"/>
                <a:sym typeface="Oxygen"/>
              </a:rPr>
              <a:t>will give you a list of any students that i-Ready has identified as struggling based on failed instructional lessons. This progress alert provides status in both Math and Reading.</a:t>
            </a:r>
            <a:endParaRPr b="1" sz="1500" u="sng">
              <a:solidFill>
                <a:srgbClr val="48382D"/>
              </a:solidFill>
              <a:highlight>
                <a:srgbClr val="FFFFFF"/>
              </a:highlight>
              <a:latin typeface="Oxygen"/>
              <a:ea typeface="Oxygen"/>
              <a:cs typeface="Oxygen"/>
              <a:sym typeface="Oxygen"/>
            </a:endParaRPr>
          </a:p>
        </p:txBody>
      </p:sp>
      <p:pic>
        <p:nvPicPr>
          <p:cNvPr id="255" name="Google Shape;255;p25"/>
          <p:cNvPicPr preferRelativeResize="0"/>
          <p:nvPr/>
        </p:nvPicPr>
        <p:blipFill>
          <a:blip r:embed="rId3">
            <a:alphaModFix/>
          </a:blip>
          <a:stretch>
            <a:fillRect/>
          </a:stretch>
        </p:blipFill>
        <p:spPr>
          <a:xfrm>
            <a:off x="6577925" y="748397"/>
            <a:ext cx="2027374" cy="40365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ph type="title"/>
          </p:nvPr>
        </p:nvSpPr>
        <p:spPr>
          <a:xfrm>
            <a:off x="0" y="25735"/>
            <a:ext cx="91440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lang="en" sz="3500"/>
              <a:t>What Can You Learn from the Home Tab?</a:t>
            </a:r>
            <a:endParaRPr b="1" i="0" sz="3500" u="none" cap="none" strike="noStrike">
              <a:solidFill>
                <a:srgbClr val="FEB856"/>
              </a:solidFill>
              <a:latin typeface="Arial"/>
              <a:ea typeface="Arial"/>
              <a:cs typeface="Arial"/>
              <a:sym typeface="Arial"/>
            </a:endParaRPr>
          </a:p>
        </p:txBody>
      </p:sp>
      <p:sp>
        <p:nvSpPr>
          <p:cNvPr id="261" name="Google Shape;261;p26"/>
          <p:cNvSpPr txBox="1"/>
          <p:nvPr/>
        </p:nvSpPr>
        <p:spPr>
          <a:xfrm>
            <a:off x="2724000" y="745350"/>
            <a:ext cx="5836200" cy="39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500" u="sng">
                <a:solidFill>
                  <a:srgbClr val="48382D"/>
                </a:solidFill>
                <a:highlight>
                  <a:srgbClr val="FFFFFF"/>
                </a:highlight>
                <a:latin typeface="Oxygen"/>
                <a:ea typeface="Oxygen"/>
                <a:cs typeface="Oxygen"/>
                <a:sym typeface="Oxygen"/>
              </a:rPr>
              <a:t>Performance and Growth</a:t>
            </a:r>
            <a:endParaRPr b="1" sz="1500" u="sng">
              <a:solidFill>
                <a:srgbClr val="48382D"/>
              </a:solidFill>
              <a:highlight>
                <a:srgbClr val="FFFFFF"/>
              </a:highlight>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a:solidFill>
                <a:schemeClr val="dk1"/>
              </a:solidFill>
              <a:latin typeface="Oxygen"/>
              <a:ea typeface="Oxygen"/>
              <a:cs typeface="Oxygen"/>
              <a:sym typeface="Oxygen"/>
            </a:endParaRPr>
          </a:p>
          <a:p>
            <a:pPr indent="0" lvl="0" marL="0" rtl="0" algn="l">
              <a:spcBef>
                <a:spcPts val="0"/>
              </a:spcBef>
              <a:spcAft>
                <a:spcPts val="0"/>
              </a:spcAft>
              <a:buNone/>
            </a:pPr>
            <a:r>
              <a:rPr lang="en">
                <a:solidFill>
                  <a:srgbClr val="48382D"/>
                </a:solidFill>
                <a:highlight>
                  <a:srgbClr val="FFFFFF"/>
                </a:highlight>
                <a:latin typeface="Oxygen"/>
                <a:ea typeface="Oxygen"/>
                <a:cs typeface="Oxygen"/>
                <a:sym typeface="Oxygen"/>
              </a:rPr>
              <a:t>The ultimate goal of i-Ready is to have students grow in their understanding of Math and Reading concepts. As students work throughout the school year on diagnostic assessments and instructional activities i-Ready will track their progress and create end-of-year targets for growth. To get a quick glimpse of whether or not your students are on track to meet their progress goals, you can click on </a:t>
            </a:r>
            <a:r>
              <a:rPr b="1" lang="en">
                <a:solidFill>
                  <a:srgbClr val="48382D"/>
                </a:solidFill>
                <a:highlight>
                  <a:srgbClr val="FFFFFF"/>
                </a:highlight>
                <a:latin typeface="Oxygen"/>
                <a:ea typeface="Oxygen"/>
                <a:cs typeface="Oxygen"/>
                <a:sym typeface="Oxygen"/>
              </a:rPr>
              <a:t>Is my class on track for end-of-year targets? </a:t>
            </a:r>
            <a:r>
              <a:rPr lang="en">
                <a:solidFill>
                  <a:srgbClr val="48382D"/>
                </a:solidFill>
                <a:highlight>
                  <a:srgbClr val="FFFFFF"/>
                </a:highlight>
                <a:latin typeface="Oxygen"/>
                <a:ea typeface="Oxygen"/>
                <a:cs typeface="Oxygen"/>
                <a:sym typeface="Oxygen"/>
              </a:rPr>
              <a:t>where you can create a </a:t>
            </a:r>
            <a:r>
              <a:rPr b="1" lang="en">
                <a:solidFill>
                  <a:srgbClr val="48382D"/>
                </a:solidFill>
                <a:highlight>
                  <a:srgbClr val="FFFFFF"/>
                </a:highlight>
                <a:latin typeface="Oxygen"/>
                <a:ea typeface="Oxygen"/>
                <a:cs typeface="Oxygen"/>
                <a:sym typeface="Oxygen"/>
              </a:rPr>
              <a:t>Progress Monitoring </a:t>
            </a:r>
            <a:r>
              <a:rPr lang="en">
                <a:solidFill>
                  <a:srgbClr val="48382D"/>
                </a:solidFill>
                <a:highlight>
                  <a:srgbClr val="FFFFFF"/>
                </a:highlight>
                <a:latin typeface="Oxygen"/>
                <a:ea typeface="Oxygen"/>
                <a:cs typeface="Oxygen"/>
                <a:sym typeface="Oxygen"/>
              </a:rPr>
              <a:t>reporting. The </a:t>
            </a:r>
            <a:r>
              <a:rPr b="1" lang="en">
                <a:solidFill>
                  <a:srgbClr val="48382D"/>
                </a:solidFill>
                <a:highlight>
                  <a:srgbClr val="FFFFFF"/>
                </a:highlight>
                <a:latin typeface="Oxygen"/>
                <a:ea typeface="Oxygen"/>
                <a:cs typeface="Oxygen"/>
                <a:sym typeface="Oxygen"/>
              </a:rPr>
              <a:t>Progress Monitoring </a:t>
            </a:r>
            <a:r>
              <a:rPr lang="en">
                <a:solidFill>
                  <a:srgbClr val="48382D"/>
                </a:solidFill>
                <a:highlight>
                  <a:srgbClr val="FFFFFF"/>
                </a:highlight>
                <a:latin typeface="Oxygen"/>
                <a:ea typeface="Oxygen"/>
                <a:cs typeface="Oxygen"/>
                <a:sym typeface="Oxygen"/>
              </a:rPr>
              <a:t>report can also be retrieved from the </a:t>
            </a:r>
            <a:r>
              <a:rPr b="1" lang="en">
                <a:solidFill>
                  <a:srgbClr val="48382D"/>
                </a:solidFill>
                <a:highlight>
                  <a:srgbClr val="FFFFFF"/>
                </a:highlight>
                <a:latin typeface="Oxygen"/>
                <a:ea typeface="Oxygen"/>
                <a:cs typeface="Oxygen"/>
                <a:sym typeface="Oxygen"/>
              </a:rPr>
              <a:t>Reports </a:t>
            </a:r>
            <a:r>
              <a:rPr lang="en">
                <a:solidFill>
                  <a:srgbClr val="48382D"/>
                </a:solidFill>
                <a:highlight>
                  <a:srgbClr val="FFFFFF"/>
                </a:highlight>
                <a:latin typeface="Oxygen"/>
                <a:ea typeface="Oxygen"/>
                <a:cs typeface="Oxygen"/>
                <a:sym typeface="Oxygen"/>
              </a:rPr>
              <a:t>tab and offers both class reports and individualized student reports</a:t>
            </a:r>
            <a:r>
              <a:rPr lang="en" sz="1100">
                <a:solidFill>
                  <a:srgbClr val="48382D"/>
                </a:solidFill>
                <a:highlight>
                  <a:srgbClr val="FFFFFF"/>
                </a:highlight>
              </a:rPr>
              <a:t>.</a:t>
            </a:r>
            <a:endParaRPr b="1" sz="1300" u="sng">
              <a:solidFill>
                <a:srgbClr val="48382D"/>
              </a:solidFill>
              <a:highlight>
                <a:srgbClr val="FFFFFF"/>
              </a:highlight>
              <a:latin typeface="Oxygen"/>
              <a:ea typeface="Oxygen"/>
              <a:cs typeface="Oxygen"/>
              <a:sym typeface="Oxygen"/>
            </a:endParaRPr>
          </a:p>
        </p:txBody>
      </p:sp>
      <p:pic>
        <p:nvPicPr>
          <p:cNvPr id="262" name="Google Shape;262;p26"/>
          <p:cNvPicPr preferRelativeResize="0"/>
          <p:nvPr/>
        </p:nvPicPr>
        <p:blipFill>
          <a:blip r:embed="rId3">
            <a:alphaModFix/>
          </a:blip>
          <a:stretch>
            <a:fillRect/>
          </a:stretch>
        </p:blipFill>
        <p:spPr>
          <a:xfrm>
            <a:off x="322725" y="1192985"/>
            <a:ext cx="2171700" cy="251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125400" y="0"/>
            <a:ext cx="8893200" cy="776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rPr b="1" lang="en" sz="3100">
                <a:solidFill>
                  <a:schemeClr val="dk1"/>
                </a:solidFill>
              </a:rPr>
              <a:t>Getting Classes Created &amp; Students Assigned</a:t>
            </a:r>
            <a:endParaRPr b="1" sz="3100">
              <a:solidFill>
                <a:schemeClr val="dk1"/>
              </a:solidFill>
              <a:latin typeface="Arial"/>
              <a:ea typeface="Arial"/>
              <a:cs typeface="Arial"/>
              <a:sym typeface="Arial"/>
            </a:endParaRPr>
          </a:p>
        </p:txBody>
      </p:sp>
      <p:pic>
        <p:nvPicPr>
          <p:cNvPr id="268" name="Google Shape;268;p27"/>
          <p:cNvPicPr preferRelativeResize="0"/>
          <p:nvPr/>
        </p:nvPicPr>
        <p:blipFill>
          <a:blip r:embed="rId3">
            <a:alphaModFix/>
          </a:blip>
          <a:stretch>
            <a:fillRect/>
          </a:stretch>
        </p:blipFill>
        <p:spPr>
          <a:xfrm>
            <a:off x="947200" y="776400"/>
            <a:ext cx="7362825" cy="847725"/>
          </a:xfrm>
          <a:prstGeom prst="rect">
            <a:avLst/>
          </a:prstGeom>
          <a:noFill/>
          <a:ln>
            <a:noFill/>
          </a:ln>
        </p:spPr>
      </p:pic>
      <p:sp>
        <p:nvSpPr>
          <p:cNvPr id="269" name="Google Shape;269;p27"/>
          <p:cNvSpPr txBox="1"/>
          <p:nvPr/>
        </p:nvSpPr>
        <p:spPr>
          <a:xfrm>
            <a:off x="657525" y="1709100"/>
            <a:ext cx="7868400" cy="6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The </a:t>
            </a:r>
            <a:r>
              <a:rPr b="1" lang="en"/>
              <a:t>Roster </a:t>
            </a:r>
            <a:r>
              <a:rPr lang="en"/>
              <a:t>tab is broken down into two three sub categories, </a:t>
            </a:r>
            <a:r>
              <a:rPr b="1" lang="en"/>
              <a:t>Classes, Students, and Instructional Groups,</a:t>
            </a:r>
            <a:r>
              <a:rPr lang="en"/>
              <a:t> so you can easily access specific details quickly and easily.</a:t>
            </a:r>
            <a:endParaRPr/>
          </a:p>
        </p:txBody>
      </p:sp>
      <p:sp>
        <p:nvSpPr>
          <p:cNvPr id="270" name="Google Shape;270;p27"/>
          <p:cNvSpPr txBox="1"/>
          <p:nvPr/>
        </p:nvSpPr>
        <p:spPr>
          <a:xfrm>
            <a:off x="612100" y="2265350"/>
            <a:ext cx="7800300" cy="2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Working with your i-Ready Classes</a:t>
            </a:r>
            <a:endParaRPr b="1"/>
          </a:p>
        </p:txBody>
      </p:sp>
      <p:sp>
        <p:nvSpPr>
          <p:cNvPr id="271" name="Google Shape;271;p27"/>
          <p:cNvSpPr txBox="1"/>
          <p:nvPr/>
        </p:nvSpPr>
        <p:spPr>
          <a:xfrm>
            <a:off x="203350" y="2583250"/>
            <a:ext cx="3826500" cy="24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The </a:t>
            </a:r>
            <a:r>
              <a:rPr b="1" lang="en" sz="1000"/>
              <a:t>Class tab</a:t>
            </a:r>
            <a:r>
              <a:rPr lang="en" sz="1000"/>
              <a:t> found under the </a:t>
            </a:r>
            <a:r>
              <a:rPr b="1" lang="en" sz="1000"/>
              <a:t>Roster tab</a:t>
            </a:r>
            <a:r>
              <a:rPr lang="en" sz="1000"/>
              <a:t> is where you can access all the information regarding your </a:t>
            </a:r>
            <a:r>
              <a:rPr lang="en" sz="1000"/>
              <a:t>assigned</a:t>
            </a:r>
            <a:r>
              <a:rPr lang="en" sz="1000"/>
              <a:t> classes.</a:t>
            </a:r>
            <a:endParaRPr sz="1000"/>
          </a:p>
          <a:p>
            <a:pPr indent="0" lvl="0" marL="0" rtl="0" algn="l">
              <a:spcBef>
                <a:spcPts val="0"/>
              </a:spcBef>
              <a:spcAft>
                <a:spcPts val="0"/>
              </a:spcAft>
              <a:buNone/>
            </a:pPr>
            <a:r>
              <a:rPr lang="en" sz="1000"/>
              <a:t>Using the Class tab you can do the following:</a:t>
            </a:r>
            <a:endParaRPr sz="1000"/>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View all classes that have been assigned to you</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new classes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remove, and view additional teachers in your classes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Edit assigned class information</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View students assigned to your classes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and remove students from classes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View and print student usernames and passwords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remove, and view your instructional groups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remove, and view students in your instructional groups</a:t>
            </a:r>
            <a:endParaRPr sz="1000">
              <a:solidFill>
                <a:srgbClr val="48382D"/>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chemeClr val="dk1"/>
              </a:buClr>
              <a:buSzPts val="1050"/>
              <a:buFont typeface="Times New Roman"/>
              <a:buChar char="●"/>
            </a:pPr>
            <a:r>
              <a:rPr lang="en" sz="1000">
                <a:solidFill>
                  <a:srgbClr val="48382D"/>
                </a:solidFill>
                <a:highlight>
                  <a:srgbClr val="FFFFFF"/>
                </a:highlight>
                <a:latin typeface="Times New Roman"/>
                <a:ea typeface="Times New Roman"/>
                <a:cs typeface="Times New Roman"/>
                <a:sym typeface="Times New Roman"/>
              </a:rPr>
              <a:t>Add, remove, and view additional teachers in your instructional groups</a:t>
            </a:r>
            <a:endParaRPr sz="1000">
              <a:solidFill>
                <a:srgbClr val="48382D"/>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000"/>
          </a:p>
        </p:txBody>
      </p:sp>
      <p:pic>
        <p:nvPicPr>
          <p:cNvPr id="272" name="Google Shape;272;p27"/>
          <p:cNvPicPr preferRelativeResize="0"/>
          <p:nvPr/>
        </p:nvPicPr>
        <p:blipFill>
          <a:blip r:embed="rId4">
            <a:alphaModFix/>
          </a:blip>
          <a:stretch>
            <a:fillRect/>
          </a:stretch>
        </p:blipFill>
        <p:spPr>
          <a:xfrm>
            <a:off x="4767777" y="2876175"/>
            <a:ext cx="3877099" cy="194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0" y="25735"/>
            <a:ext cx="9144000" cy="77653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B856"/>
              </a:buClr>
              <a:buFont typeface="Arial"/>
              <a:buNone/>
            </a:pPr>
            <a:r>
              <a:rPr lang="en">
                <a:solidFill>
                  <a:srgbClr val="FEB856"/>
                </a:solidFill>
              </a:rPr>
              <a:t>Making Changes to your Class</a:t>
            </a:r>
            <a:endParaRPr b="1" sz="3600">
              <a:solidFill>
                <a:srgbClr val="3F3F3F"/>
              </a:solidFill>
              <a:latin typeface="Arial"/>
              <a:ea typeface="Arial"/>
              <a:cs typeface="Arial"/>
              <a:sym typeface="Arial"/>
            </a:endParaRPr>
          </a:p>
        </p:txBody>
      </p:sp>
      <p:pic>
        <p:nvPicPr>
          <p:cNvPr id="278" name="Google Shape;278;p28"/>
          <p:cNvPicPr preferRelativeResize="0"/>
          <p:nvPr/>
        </p:nvPicPr>
        <p:blipFill>
          <a:blip r:embed="rId3">
            <a:alphaModFix/>
          </a:blip>
          <a:stretch>
            <a:fillRect/>
          </a:stretch>
        </p:blipFill>
        <p:spPr>
          <a:xfrm>
            <a:off x="2707150" y="1371590"/>
            <a:ext cx="6038850" cy="2400300"/>
          </a:xfrm>
          <a:prstGeom prst="rect">
            <a:avLst/>
          </a:prstGeom>
          <a:noFill/>
          <a:ln>
            <a:noFill/>
          </a:ln>
        </p:spPr>
      </p:pic>
      <p:sp>
        <p:nvSpPr>
          <p:cNvPr id="279" name="Google Shape;279;p28"/>
          <p:cNvSpPr txBox="1"/>
          <p:nvPr/>
        </p:nvSpPr>
        <p:spPr>
          <a:xfrm>
            <a:off x="169300" y="1005025"/>
            <a:ext cx="2463900" cy="37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xygen"/>
                <a:ea typeface="Oxygen"/>
                <a:cs typeface="Oxygen"/>
                <a:sym typeface="Oxygen"/>
              </a:rPr>
              <a:t>Classes assigned to you may be edited by clicking on “</a:t>
            </a:r>
            <a:r>
              <a:rPr b="1" lang="en" sz="1500">
                <a:latin typeface="Oxygen"/>
                <a:ea typeface="Oxygen"/>
                <a:cs typeface="Oxygen"/>
                <a:sym typeface="Oxygen"/>
              </a:rPr>
              <a:t>edit”</a:t>
            </a:r>
            <a:r>
              <a:rPr lang="en" sz="1500">
                <a:latin typeface="Oxygen"/>
                <a:ea typeface="Oxygen"/>
                <a:cs typeface="Oxygen"/>
                <a:sym typeface="Oxygen"/>
              </a:rPr>
              <a:t> next to the name of the class. When you choose to edit a class, a new window opens like the screen shot to the right. In this window you can edit the following class details:</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Class Name</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Class Code</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Grade Level</a:t>
            </a:r>
            <a:endParaRPr sz="1500">
              <a:latin typeface="Oxygen"/>
              <a:ea typeface="Oxygen"/>
              <a:cs typeface="Oxygen"/>
              <a:sym typeface="Oxygen"/>
            </a:endParaRPr>
          </a:p>
          <a:p>
            <a:pPr indent="-323850" lvl="0" marL="457200" rtl="0" algn="l">
              <a:spcBef>
                <a:spcPts val="0"/>
              </a:spcBef>
              <a:spcAft>
                <a:spcPts val="0"/>
              </a:spcAft>
              <a:buSzPts val="1500"/>
              <a:buFont typeface="Oxygen"/>
              <a:buChar char="●"/>
            </a:pPr>
            <a:r>
              <a:rPr lang="en" sz="1500">
                <a:latin typeface="Oxygen"/>
                <a:ea typeface="Oxygen"/>
                <a:cs typeface="Oxygen"/>
                <a:sym typeface="Oxygen"/>
              </a:rPr>
              <a:t>Location</a:t>
            </a:r>
            <a:endParaRPr sz="1500">
              <a:latin typeface="Oxygen"/>
              <a:ea typeface="Oxygen"/>
              <a:cs typeface="Oxygen"/>
              <a:sym typeface="Oxyge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Custom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